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72" r:id="rId2"/>
    <p:sldId id="257" r:id="rId3"/>
    <p:sldId id="274" r:id="rId4"/>
    <p:sldId id="258" r:id="rId5"/>
    <p:sldId id="260" r:id="rId6"/>
    <p:sldId id="261" r:id="rId7"/>
    <p:sldId id="263" r:id="rId8"/>
    <p:sldId id="267" r:id="rId9"/>
    <p:sldId id="264" r:id="rId10"/>
    <p:sldId id="269" r:id="rId11"/>
    <p:sldId id="268" r:id="rId12"/>
    <p:sldId id="270" r:id="rId13"/>
    <p:sldId id="275" r:id="rId14"/>
    <p:sldId id="276" r:id="rId15"/>
    <p:sldId id="259" r:id="rId16"/>
    <p:sldId id="265" r:id="rId17"/>
    <p:sldId id="262" r:id="rId18"/>
    <p:sldId id="266" r:id="rId19"/>
    <p:sldId id="273"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1050"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2A7FE76-4CA1-4F2B-8F67-543ECDAE2596}" type="datetimeFigureOut">
              <a:rPr lang="en-US" smtClean="0"/>
              <a:pPr/>
              <a:t>4/18/2011</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CD3DA60-65A3-41F3-89C4-43BCEFA9D359}" type="slidenum">
              <a:rPr lang="en-NZ" smtClean="0"/>
              <a:pPr/>
              <a:t>‹#›</a:t>
            </a:fld>
            <a:endParaRPr lang="en-NZ"/>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www.google.co.nz/url?url=http://www.imdb.com/name/nm0024622/&amp;rct=j&amp;sa=X&amp;ei=mPmpTfSNNI2IvgO0voT9CQ&amp;ved=0CCsQggkoADAA&amp;q=agora&amp;usg=AFQjCNGe71I_hdcLz67ned-AljfD3rATzg"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Need 5 clips: opening </a:t>
            </a:r>
            <a:r>
              <a:rPr lang="en-NZ" dirty="0" err="1" smtClean="0"/>
              <a:t>Frida</a:t>
            </a:r>
            <a:r>
              <a:rPr lang="en-NZ" dirty="0" smtClean="0"/>
              <a:t> scene, hospital scene, postcard scene, La </a:t>
            </a:r>
            <a:r>
              <a:rPr lang="en-NZ" dirty="0" err="1" smtClean="0"/>
              <a:t>Paloma</a:t>
            </a:r>
            <a:r>
              <a:rPr lang="en-NZ" dirty="0" smtClean="0"/>
              <a:t> </a:t>
            </a:r>
            <a:r>
              <a:rPr lang="en-NZ" dirty="0" err="1" smtClean="0"/>
              <a:t>Negra</a:t>
            </a:r>
            <a:r>
              <a:rPr lang="en-NZ" dirty="0" smtClean="0"/>
              <a:t> and Bond Gaze. Paragraph on combined film techniques to show annotations.</a:t>
            </a:r>
            <a:endParaRPr lang="en-NZ" dirty="0"/>
          </a:p>
        </p:txBody>
      </p:sp>
      <p:sp>
        <p:nvSpPr>
          <p:cNvPr id="4" name="Slide Number Placeholder 3"/>
          <p:cNvSpPr>
            <a:spLocks noGrp="1"/>
          </p:cNvSpPr>
          <p:nvPr>
            <p:ph type="sldNum" sz="quarter" idx="10"/>
          </p:nvPr>
        </p:nvSpPr>
        <p:spPr/>
        <p:txBody>
          <a:bodyPr/>
          <a:lstStyle/>
          <a:p>
            <a:fld id="{2CD3DA60-65A3-41F3-89C4-43BCEFA9D359}" type="slidenum">
              <a:rPr lang="en-NZ" smtClean="0"/>
              <a:pPr/>
              <a:t>1</a:t>
            </a:fld>
            <a:endParaRPr lang="en-NZ"/>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err="1" smtClean="0"/>
              <a:t>Bladerunner</a:t>
            </a:r>
            <a:r>
              <a:rPr lang="en-NZ" dirty="0" smtClean="0"/>
              <a:t> (Ridley Scott), Apocalypse Now (Francis Ford Coppola), </a:t>
            </a:r>
            <a:r>
              <a:rPr lang="en-NZ" dirty="0" err="1" smtClean="0"/>
              <a:t>Frida</a:t>
            </a:r>
            <a:r>
              <a:rPr lang="en-NZ" dirty="0" smtClean="0"/>
              <a:t> (Julie </a:t>
            </a:r>
            <a:r>
              <a:rPr lang="en-NZ" dirty="0" err="1" smtClean="0"/>
              <a:t>Taymor</a:t>
            </a:r>
            <a:r>
              <a:rPr lang="en-NZ" dirty="0" smtClean="0"/>
              <a:t>), Creation (Jon </a:t>
            </a:r>
            <a:r>
              <a:rPr lang="en-NZ" dirty="0" err="1" smtClean="0"/>
              <a:t>Amiel</a:t>
            </a:r>
            <a:r>
              <a:rPr lang="en-NZ" dirty="0" smtClean="0"/>
              <a:t>), Lives of Others (Das </a:t>
            </a:r>
            <a:r>
              <a:rPr lang="en-NZ" dirty="0" err="1" smtClean="0"/>
              <a:t>Leben</a:t>
            </a:r>
            <a:r>
              <a:rPr lang="en-NZ" dirty="0" smtClean="0"/>
              <a:t> </a:t>
            </a:r>
            <a:r>
              <a:rPr lang="en-NZ" dirty="0" err="1" smtClean="0"/>
              <a:t>der</a:t>
            </a:r>
            <a:r>
              <a:rPr lang="en-NZ" dirty="0" smtClean="0"/>
              <a:t> </a:t>
            </a:r>
            <a:r>
              <a:rPr lang="en-NZ" dirty="0" err="1" smtClean="0"/>
              <a:t>Anderen</a:t>
            </a:r>
            <a:r>
              <a:rPr lang="en-NZ" dirty="0" smtClean="0"/>
              <a:t>),</a:t>
            </a:r>
            <a:r>
              <a:rPr lang="en-NZ" baseline="0" dirty="0" smtClean="0"/>
              <a:t> Constant Gardener (Fernando </a:t>
            </a:r>
            <a:r>
              <a:rPr lang="en-NZ" baseline="0" dirty="0" err="1" smtClean="0"/>
              <a:t>Mierelles</a:t>
            </a:r>
            <a:r>
              <a:rPr lang="en-NZ" baseline="0" dirty="0" smtClean="0"/>
              <a:t>), Quiet American (Phillip </a:t>
            </a:r>
            <a:r>
              <a:rPr lang="en-NZ" baseline="0" dirty="0" err="1" smtClean="0"/>
              <a:t>Noyce</a:t>
            </a:r>
            <a:r>
              <a:rPr lang="en-NZ" baseline="0" dirty="0" smtClean="0"/>
              <a:t>), Silence of the Lambs (Jonathan </a:t>
            </a:r>
            <a:r>
              <a:rPr lang="en-NZ" baseline="0" dirty="0" err="1" smtClean="0"/>
              <a:t>Demme</a:t>
            </a:r>
            <a:r>
              <a:rPr lang="en-NZ" baseline="0" dirty="0" smtClean="0"/>
              <a:t>), Agora (</a:t>
            </a:r>
            <a:r>
              <a:rPr lang="en-NZ" sz="1200" b="0" u="none" strike="noStrike" kern="1200" dirty="0" smtClean="0">
                <a:solidFill>
                  <a:schemeClr val="tx1"/>
                </a:solidFill>
                <a:latin typeface="+mn-lt"/>
                <a:ea typeface="+mn-ea"/>
                <a:cs typeface="+mn-cs"/>
                <a:hlinkClick r:id="rId3" action="ppaction://hlinkfile"/>
              </a:rPr>
              <a:t>Alejandro </a:t>
            </a:r>
            <a:r>
              <a:rPr lang="en-NZ" sz="1200" b="0" u="none" strike="noStrike" kern="1200" dirty="0" err="1" smtClean="0">
                <a:solidFill>
                  <a:schemeClr val="tx1"/>
                </a:solidFill>
                <a:latin typeface="+mn-lt"/>
                <a:ea typeface="+mn-ea"/>
                <a:cs typeface="+mn-cs"/>
                <a:hlinkClick r:id="rId3" action="ppaction://hlinkfile"/>
              </a:rPr>
              <a:t>Amenábar</a:t>
            </a:r>
            <a:r>
              <a:rPr lang="en-NZ" sz="1200" b="0" u="none" strike="noStrike" kern="1200" dirty="0" smtClean="0">
                <a:solidFill>
                  <a:schemeClr val="tx1"/>
                </a:solidFill>
                <a:latin typeface="+mn-lt"/>
                <a:ea typeface="+mn-ea"/>
                <a:cs typeface="+mn-cs"/>
              </a:rPr>
              <a:t>.)</a:t>
            </a:r>
            <a:r>
              <a:rPr lang="en-NZ" baseline="0" dirty="0" smtClean="0"/>
              <a:t>, Dark Knight (Chris Nolan), Pan’s Labyrinth (Del Toro)</a:t>
            </a:r>
            <a:endParaRPr lang="en-NZ" dirty="0"/>
          </a:p>
        </p:txBody>
      </p:sp>
      <p:sp>
        <p:nvSpPr>
          <p:cNvPr id="4" name="Slide Number Placeholder 3"/>
          <p:cNvSpPr>
            <a:spLocks noGrp="1"/>
          </p:cNvSpPr>
          <p:nvPr>
            <p:ph type="sldNum" sz="quarter" idx="10"/>
          </p:nvPr>
        </p:nvSpPr>
        <p:spPr/>
        <p:txBody>
          <a:bodyPr/>
          <a:lstStyle/>
          <a:p>
            <a:fld id="{2CD3DA60-65A3-41F3-89C4-43BCEFA9D359}" type="slidenum">
              <a:rPr lang="en-NZ" smtClean="0"/>
              <a:pPr/>
              <a:t>3</a:t>
            </a:fld>
            <a:endParaRPr lang="en-NZ"/>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fld id="{2CD3DA60-65A3-41F3-89C4-43BCEFA9D359}" type="slidenum">
              <a:rPr lang="en-NZ" smtClean="0"/>
              <a:pPr/>
              <a:t>16</a:t>
            </a:fld>
            <a:endParaRPr lang="en-NZ"/>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DC9416A-4B2F-47AF-A74E-79E90D5CFBD7}" type="datetimeFigureOut">
              <a:rPr lang="en-US" smtClean="0"/>
              <a:pPr/>
              <a:t>4/18/2011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6F8660-CAC8-48FB-9E28-61ED15296F0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C9416A-4B2F-47AF-A74E-79E90D5CFBD7}" type="datetimeFigureOut">
              <a:rPr lang="en-US" smtClean="0"/>
              <a:pPr/>
              <a:t>4/18/2011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6F8660-CAC8-48FB-9E28-61ED15296F0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C9416A-4B2F-47AF-A74E-79E90D5CFBD7}" type="datetimeFigureOut">
              <a:rPr lang="en-US" smtClean="0"/>
              <a:pPr/>
              <a:t>4/18/2011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6F8660-CAC8-48FB-9E28-61ED15296F0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C9416A-4B2F-47AF-A74E-79E90D5CFBD7}" type="datetimeFigureOut">
              <a:rPr lang="en-US" smtClean="0"/>
              <a:pPr/>
              <a:t>4/18/2011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6F8660-CAC8-48FB-9E28-61ED15296F0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DC9416A-4B2F-47AF-A74E-79E90D5CFBD7}" type="datetimeFigureOut">
              <a:rPr lang="en-US" smtClean="0"/>
              <a:pPr/>
              <a:t>4/18/2011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6F8660-CAC8-48FB-9E28-61ED15296F0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DC9416A-4B2F-47AF-A74E-79E90D5CFBD7}" type="datetimeFigureOut">
              <a:rPr lang="en-US" smtClean="0"/>
              <a:pPr/>
              <a:t>4/18/2011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6F8660-CAC8-48FB-9E28-61ED15296F0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DC9416A-4B2F-47AF-A74E-79E90D5CFBD7}" type="datetimeFigureOut">
              <a:rPr lang="en-US" smtClean="0"/>
              <a:pPr/>
              <a:t>4/18/2011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D6F8660-CAC8-48FB-9E28-61ED15296F0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DC9416A-4B2F-47AF-A74E-79E90D5CFBD7}" type="datetimeFigureOut">
              <a:rPr lang="en-US" smtClean="0"/>
              <a:pPr/>
              <a:t>4/18/2011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D6F8660-CAC8-48FB-9E28-61ED15296F0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C9416A-4B2F-47AF-A74E-79E90D5CFBD7}" type="datetimeFigureOut">
              <a:rPr lang="en-US" smtClean="0"/>
              <a:pPr/>
              <a:t>4/18/2011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D6F8660-CAC8-48FB-9E28-61ED15296F0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C9416A-4B2F-47AF-A74E-79E90D5CFBD7}" type="datetimeFigureOut">
              <a:rPr lang="en-US" smtClean="0"/>
              <a:pPr/>
              <a:t>4/18/2011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6F8660-CAC8-48FB-9E28-61ED15296F0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C9416A-4B2F-47AF-A74E-79E90D5CFBD7}" type="datetimeFigureOut">
              <a:rPr lang="en-US" smtClean="0"/>
              <a:pPr/>
              <a:t>4/18/2011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6F8660-CAC8-48FB-9E28-61ED15296F0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C9416A-4B2F-47AF-A74E-79E90D5CFBD7}" type="datetimeFigureOut">
              <a:rPr lang="en-US" smtClean="0"/>
              <a:pPr/>
              <a:t>4/18/2011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6F8660-CAC8-48FB-9E28-61ED15296F04}"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image" Target="../media/image12.jpeg"/><Relationship Id="rId3" Type="http://schemas.openxmlformats.org/officeDocument/2006/relationships/image" Target="../media/image2.jpeg"/><Relationship Id="rId7" Type="http://schemas.openxmlformats.org/officeDocument/2006/relationships/image" Target="../media/image6.jpeg"/><Relationship Id="rId12"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jpeg"/><Relationship Id="rId11" Type="http://schemas.openxmlformats.org/officeDocument/2006/relationships/image" Target="../media/image10.jpeg"/><Relationship Id="rId5" Type="http://schemas.openxmlformats.org/officeDocument/2006/relationships/image" Target="../media/image4.jpeg"/><Relationship Id="rId15" Type="http://schemas.openxmlformats.org/officeDocument/2006/relationships/image" Target="../media/image14.jpeg"/><Relationship Id="rId10" Type="http://schemas.openxmlformats.org/officeDocument/2006/relationships/image" Target="../media/image9.jpeg"/><Relationship Id="rId4" Type="http://schemas.openxmlformats.org/officeDocument/2006/relationships/image" Target="../media/image3.jpeg"/><Relationship Id="rId9" Type="http://schemas.openxmlformats.org/officeDocument/2006/relationships/image" Target="../media/image8.png"/><Relationship Id="rId14" Type="http://schemas.openxmlformats.org/officeDocument/2006/relationships/image" Target="../media/image1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Frida%20opening.wmv"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Frida%20the%20hospital%20scene.wmv"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The%20Bond%20Gaze.avi"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Title04_02.mpg"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jpeg"/><Relationship Id="rId3" Type="http://schemas.openxmlformats.org/officeDocument/2006/relationships/image" Target="../media/image3.jpeg"/><Relationship Id="rId7" Type="http://schemas.openxmlformats.org/officeDocument/2006/relationships/image" Target="../media/image7.jpeg"/><Relationship Id="rId12" Type="http://schemas.openxmlformats.org/officeDocument/2006/relationships/image" Target="../media/image12.jpeg"/><Relationship Id="rId2" Type="http://schemas.openxmlformats.org/officeDocument/2006/relationships/image" Target="../media/image2.jpeg"/><Relationship Id="rId16" Type="http://schemas.openxmlformats.org/officeDocument/2006/relationships/hyperlink" Target="http://www.youtube.com/watch?v=EqYiSlkvRuw" TargetMode="External"/><Relationship Id="rId1" Type="http://schemas.openxmlformats.org/officeDocument/2006/relationships/slideLayout" Target="../slideLayouts/slideLayout2.xml"/><Relationship Id="rId6" Type="http://schemas.openxmlformats.org/officeDocument/2006/relationships/image" Target="../media/image6.jpeg"/><Relationship Id="rId11" Type="http://schemas.openxmlformats.org/officeDocument/2006/relationships/image" Target="../media/image11.jpeg"/><Relationship Id="rId5" Type="http://schemas.openxmlformats.org/officeDocument/2006/relationships/image" Target="../media/image5.jpeg"/><Relationship Id="rId15" Type="http://schemas.openxmlformats.org/officeDocument/2006/relationships/hyperlink" Target="http://www.youtube.com/watch?v=gLEPyg3eoog" TargetMode="External"/><Relationship Id="rId10" Type="http://schemas.openxmlformats.org/officeDocument/2006/relationships/image" Target="../media/image10.jpeg"/><Relationship Id="rId4" Type="http://schemas.openxmlformats.org/officeDocument/2006/relationships/image" Target="../media/image4.jpeg"/><Relationship Id="rId9" Type="http://schemas.openxmlformats.org/officeDocument/2006/relationships/image" Target="../media/image9.jpeg"/><Relationship Id="rId14" Type="http://schemas.openxmlformats.org/officeDocument/2006/relationships/image" Target="../media/image1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jpeg"/><Relationship Id="rId3" Type="http://schemas.openxmlformats.org/officeDocument/2006/relationships/image" Target="../media/image2.jpeg"/><Relationship Id="rId7" Type="http://schemas.openxmlformats.org/officeDocument/2006/relationships/image" Target="../media/image7.jpeg"/><Relationship Id="rId12"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jpeg"/><Relationship Id="rId11" Type="http://schemas.openxmlformats.org/officeDocument/2006/relationships/image" Target="../media/image11.jpeg"/><Relationship Id="rId5" Type="http://schemas.openxmlformats.org/officeDocument/2006/relationships/image" Target="../media/image4.jpeg"/><Relationship Id="rId15" Type="http://schemas.openxmlformats.org/officeDocument/2006/relationships/image" Target="../media/image15.jpeg"/><Relationship Id="rId10" Type="http://schemas.openxmlformats.org/officeDocument/2006/relationships/image" Target="../media/image10.jpeg"/><Relationship Id="rId4" Type="http://schemas.openxmlformats.org/officeDocument/2006/relationships/image" Target="../media/image3.jpeg"/><Relationship Id="rId9" Type="http://schemas.openxmlformats.org/officeDocument/2006/relationships/image" Target="../media/image9.jpeg"/><Relationship Id="rId14" Type="http://schemas.openxmlformats.org/officeDocument/2006/relationships/image" Target="../media/image1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Title04_03.mpg"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1026" name="Picture 2" descr="http://ardfilmjournal.files.wordpress.com/2008/08/blade-runner-opening.jpg"/>
          <p:cNvPicPr>
            <a:picLocks noChangeAspect="1" noChangeArrowheads="1"/>
          </p:cNvPicPr>
          <p:nvPr/>
        </p:nvPicPr>
        <p:blipFill>
          <a:blip r:embed="rId3"/>
          <a:srcRect/>
          <a:stretch>
            <a:fillRect/>
          </a:stretch>
        </p:blipFill>
        <p:spPr bwMode="auto">
          <a:xfrm>
            <a:off x="457200" y="228600"/>
            <a:ext cx="2743200" cy="1733550"/>
          </a:xfrm>
          <a:prstGeom prst="rect">
            <a:avLst/>
          </a:prstGeom>
          <a:noFill/>
        </p:spPr>
      </p:pic>
      <p:pic>
        <p:nvPicPr>
          <p:cNvPr id="1028" name="Picture 4" descr="http://images.starpulse.com/Photos/Previews/Pans-Labyrinth-movie-10.jpg"/>
          <p:cNvPicPr>
            <a:picLocks noChangeAspect="1" noChangeArrowheads="1"/>
          </p:cNvPicPr>
          <p:nvPr/>
        </p:nvPicPr>
        <p:blipFill>
          <a:blip r:embed="rId4"/>
          <a:srcRect/>
          <a:stretch>
            <a:fillRect/>
          </a:stretch>
        </p:blipFill>
        <p:spPr bwMode="auto">
          <a:xfrm>
            <a:off x="3124200" y="228601"/>
            <a:ext cx="2743200" cy="1676400"/>
          </a:xfrm>
          <a:prstGeom prst="rect">
            <a:avLst/>
          </a:prstGeom>
          <a:noFill/>
        </p:spPr>
      </p:pic>
      <p:pic>
        <p:nvPicPr>
          <p:cNvPr id="1030" name="Picture 6" descr="http://image.toutlecine.com/photos/a/p/o/apocalypse-now-02-g.jpg"/>
          <p:cNvPicPr>
            <a:picLocks noChangeAspect="1" noChangeArrowheads="1"/>
          </p:cNvPicPr>
          <p:nvPr/>
        </p:nvPicPr>
        <p:blipFill>
          <a:blip r:embed="rId5" cstate="print"/>
          <a:srcRect/>
          <a:stretch>
            <a:fillRect/>
          </a:stretch>
        </p:blipFill>
        <p:spPr bwMode="auto">
          <a:xfrm>
            <a:off x="5881758" y="228601"/>
            <a:ext cx="2805042" cy="2133600"/>
          </a:xfrm>
          <a:prstGeom prst="rect">
            <a:avLst/>
          </a:prstGeom>
          <a:noFill/>
        </p:spPr>
      </p:pic>
      <p:pic>
        <p:nvPicPr>
          <p:cNvPr id="1032" name="Picture 8" descr="http://img.artknowledgenews.com/files2008/FridaKahloWithoutHope.jpg"/>
          <p:cNvPicPr>
            <a:picLocks noChangeAspect="1" noChangeArrowheads="1"/>
          </p:cNvPicPr>
          <p:nvPr/>
        </p:nvPicPr>
        <p:blipFill>
          <a:blip r:embed="rId6"/>
          <a:srcRect/>
          <a:stretch>
            <a:fillRect/>
          </a:stretch>
        </p:blipFill>
        <p:spPr bwMode="auto">
          <a:xfrm>
            <a:off x="457200" y="1752600"/>
            <a:ext cx="2971800" cy="1752600"/>
          </a:xfrm>
          <a:prstGeom prst="rect">
            <a:avLst/>
          </a:prstGeom>
          <a:noFill/>
        </p:spPr>
      </p:pic>
      <p:pic>
        <p:nvPicPr>
          <p:cNvPr id="1034" name="Picture 10" descr="http://image.guardian.co.uk/sys-images/Film/Pix/pictures/2007/04/16/livesoo.jpg"/>
          <p:cNvPicPr>
            <a:picLocks noChangeAspect="1" noChangeArrowheads="1"/>
          </p:cNvPicPr>
          <p:nvPr/>
        </p:nvPicPr>
        <p:blipFill>
          <a:blip r:embed="rId7"/>
          <a:srcRect/>
          <a:stretch>
            <a:fillRect/>
          </a:stretch>
        </p:blipFill>
        <p:spPr bwMode="auto">
          <a:xfrm>
            <a:off x="4480558" y="2057400"/>
            <a:ext cx="2453642" cy="1600200"/>
          </a:xfrm>
          <a:prstGeom prst="rect">
            <a:avLst/>
          </a:prstGeom>
          <a:noFill/>
        </p:spPr>
      </p:pic>
      <p:pic>
        <p:nvPicPr>
          <p:cNvPr id="1036" name="Picture 12" descr="http://blogs.guardian.co.uk/culturevulture/archives/constantgardenerblog.jpg"/>
          <p:cNvPicPr>
            <a:picLocks noChangeAspect="1" noChangeArrowheads="1"/>
          </p:cNvPicPr>
          <p:nvPr/>
        </p:nvPicPr>
        <p:blipFill>
          <a:blip r:embed="rId8"/>
          <a:srcRect/>
          <a:stretch>
            <a:fillRect/>
          </a:stretch>
        </p:blipFill>
        <p:spPr bwMode="auto">
          <a:xfrm>
            <a:off x="457200" y="3276600"/>
            <a:ext cx="3429000" cy="1638300"/>
          </a:xfrm>
          <a:prstGeom prst="rect">
            <a:avLst/>
          </a:prstGeom>
          <a:noFill/>
        </p:spPr>
      </p:pic>
      <p:pic>
        <p:nvPicPr>
          <p:cNvPr id="10" name="Picture 5" descr="E:\School C drive\Work\Year 13\Film\Frida\Stills\cap202.bmp"/>
          <p:cNvPicPr>
            <a:picLocks noGrp="1" noChangeAspect="1" noChangeArrowheads="1"/>
          </p:cNvPicPr>
          <p:nvPr>
            <p:ph idx="1"/>
          </p:nvPr>
        </p:nvPicPr>
        <p:blipFill>
          <a:blip r:embed="rId9" cstate="print"/>
          <a:srcRect/>
          <a:stretch>
            <a:fillRect/>
          </a:stretch>
        </p:blipFill>
        <p:spPr bwMode="auto">
          <a:xfrm>
            <a:off x="3886200" y="3352800"/>
            <a:ext cx="2971800" cy="2230299"/>
          </a:xfrm>
          <a:prstGeom prst="rect">
            <a:avLst/>
          </a:prstGeom>
          <a:noFill/>
        </p:spPr>
      </p:pic>
      <p:pic>
        <p:nvPicPr>
          <p:cNvPr id="1038" name="Picture 14" descr="http://zerocrossings.org/wp-content/gallery/news/metropolis2.jpg"/>
          <p:cNvPicPr>
            <a:picLocks noChangeAspect="1" noChangeArrowheads="1"/>
          </p:cNvPicPr>
          <p:nvPr/>
        </p:nvPicPr>
        <p:blipFill>
          <a:blip r:embed="rId10" cstate="print"/>
          <a:srcRect/>
          <a:stretch>
            <a:fillRect/>
          </a:stretch>
        </p:blipFill>
        <p:spPr bwMode="auto">
          <a:xfrm>
            <a:off x="6934200" y="2057400"/>
            <a:ext cx="1752600" cy="2743200"/>
          </a:xfrm>
          <a:prstGeom prst="rect">
            <a:avLst/>
          </a:prstGeom>
          <a:noFill/>
        </p:spPr>
      </p:pic>
      <p:pic>
        <p:nvPicPr>
          <p:cNvPr id="1040" name="Picture 16" descr="http://www.stardusttrailers.com/gallery_film/The_silence_of_the_lambs(150610091930)The_Silence_of_the_Lambs_7.jpg"/>
          <p:cNvPicPr>
            <a:picLocks noChangeAspect="1" noChangeArrowheads="1"/>
          </p:cNvPicPr>
          <p:nvPr/>
        </p:nvPicPr>
        <p:blipFill>
          <a:blip r:embed="rId11"/>
          <a:srcRect/>
          <a:stretch>
            <a:fillRect/>
          </a:stretch>
        </p:blipFill>
        <p:spPr bwMode="auto">
          <a:xfrm>
            <a:off x="5715000" y="4495800"/>
            <a:ext cx="2982224" cy="2057400"/>
          </a:xfrm>
          <a:prstGeom prst="rect">
            <a:avLst/>
          </a:prstGeom>
          <a:noFill/>
        </p:spPr>
      </p:pic>
      <p:pic>
        <p:nvPicPr>
          <p:cNvPr id="1042" name="Picture 18" descr="http://images.hollywood.com/site/ledger_dark_knight.jpg"/>
          <p:cNvPicPr>
            <a:picLocks noChangeAspect="1" noChangeArrowheads="1"/>
          </p:cNvPicPr>
          <p:nvPr/>
        </p:nvPicPr>
        <p:blipFill>
          <a:blip r:embed="rId12"/>
          <a:srcRect/>
          <a:stretch>
            <a:fillRect/>
          </a:stretch>
        </p:blipFill>
        <p:spPr bwMode="auto">
          <a:xfrm>
            <a:off x="457200" y="4800600"/>
            <a:ext cx="2590800" cy="1806742"/>
          </a:xfrm>
          <a:prstGeom prst="rect">
            <a:avLst/>
          </a:prstGeom>
          <a:noFill/>
        </p:spPr>
      </p:pic>
      <p:pic>
        <p:nvPicPr>
          <p:cNvPr id="1044" name="Picture 20" descr="http://2.bp.blogspot.com/_HJrGkCIwYOg/Rti8WFQfT7I/AAAAAAAAAh0/VMDYihUk-ho/s400/The%2BQuiet%2BAmerican%2BDVD%2BMovie%2BReview.jpg"/>
          <p:cNvPicPr>
            <a:picLocks noChangeAspect="1" noChangeArrowheads="1"/>
          </p:cNvPicPr>
          <p:nvPr/>
        </p:nvPicPr>
        <p:blipFill>
          <a:blip r:embed="rId13"/>
          <a:srcRect/>
          <a:stretch>
            <a:fillRect/>
          </a:stretch>
        </p:blipFill>
        <p:spPr bwMode="auto">
          <a:xfrm>
            <a:off x="3657600" y="5181600"/>
            <a:ext cx="2133600" cy="1433176"/>
          </a:xfrm>
          <a:prstGeom prst="rect">
            <a:avLst/>
          </a:prstGeom>
          <a:noFill/>
        </p:spPr>
      </p:pic>
      <p:pic>
        <p:nvPicPr>
          <p:cNvPr id="1046" name="Picture 22" descr="http://newcityfilm.com/wp-content/uploads/2010/07/Amenabar-agora+669.jpg"/>
          <p:cNvPicPr>
            <a:picLocks noChangeAspect="1" noChangeArrowheads="1"/>
          </p:cNvPicPr>
          <p:nvPr/>
        </p:nvPicPr>
        <p:blipFill>
          <a:blip r:embed="rId14"/>
          <a:srcRect/>
          <a:stretch>
            <a:fillRect/>
          </a:stretch>
        </p:blipFill>
        <p:spPr bwMode="auto">
          <a:xfrm>
            <a:off x="2743200" y="4800600"/>
            <a:ext cx="1143000" cy="1828800"/>
          </a:xfrm>
          <a:prstGeom prst="rect">
            <a:avLst/>
          </a:prstGeom>
          <a:noFill/>
        </p:spPr>
      </p:pic>
      <p:pic>
        <p:nvPicPr>
          <p:cNvPr id="1048" name="Picture 24" descr="http://www.cbc.ca/gfx/images/arts/photos/2009/07/14/creation-bettany-paul-cp-tiff.jpg"/>
          <p:cNvPicPr>
            <a:picLocks noChangeAspect="1" noChangeArrowheads="1"/>
          </p:cNvPicPr>
          <p:nvPr/>
        </p:nvPicPr>
        <p:blipFill>
          <a:blip r:embed="rId15"/>
          <a:srcRect/>
          <a:stretch>
            <a:fillRect/>
          </a:stretch>
        </p:blipFill>
        <p:spPr bwMode="auto">
          <a:xfrm>
            <a:off x="2819400" y="2057400"/>
            <a:ext cx="2438400" cy="1295400"/>
          </a:xfrm>
          <a:prstGeom prst="rect">
            <a:avLst/>
          </a:prstGeom>
          <a:noFill/>
        </p:spPr>
      </p:pic>
      <p:sp>
        <p:nvSpPr>
          <p:cNvPr id="16" name="Rectangle 15"/>
          <p:cNvSpPr/>
          <p:nvPr/>
        </p:nvSpPr>
        <p:spPr>
          <a:xfrm>
            <a:off x="1905000" y="1447800"/>
            <a:ext cx="5638800" cy="707886"/>
          </a:xfrm>
          <a:prstGeom prst="rect">
            <a:avLst/>
          </a:prstGeom>
          <a:solidFill>
            <a:schemeClr val="tx1">
              <a:alpha val="75000"/>
            </a:schemeClr>
          </a:solidFill>
        </p:spPr>
        <p:txBody>
          <a:bodyPr wrap="square">
            <a:spAutoFit/>
          </a:bodyPr>
          <a:lstStyle/>
          <a:p>
            <a:pPr algn="ctr"/>
            <a:r>
              <a:rPr lang="en-US" sz="4000" b="1" dirty="0" smtClean="0">
                <a:solidFill>
                  <a:schemeClr val="bg1"/>
                </a:solidFill>
              </a:rPr>
              <a:t>Lights, camera, action!</a:t>
            </a:r>
            <a:endParaRPr lang="en-NZ" sz="4000" b="1" dirty="0">
              <a:solidFill>
                <a:schemeClr val="bg1"/>
              </a:solidFill>
            </a:endParaRPr>
          </a:p>
        </p:txBody>
      </p:sp>
      <p:sp>
        <p:nvSpPr>
          <p:cNvPr id="17" name="Subtitle 2"/>
          <p:cNvSpPr txBox="1">
            <a:spLocks/>
          </p:cNvSpPr>
          <p:nvPr/>
        </p:nvSpPr>
        <p:spPr>
          <a:xfrm>
            <a:off x="1828800" y="3048000"/>
            <a:ext cx="5943600" cy="1143000"/>
          </a:xfrm>
          <a:prstGeom prst="rect">
            <a:avLst/>
          </a:prstGeom>
          <a:solidFill>
            <a:schemeClr val="tx1">
              <a:alpha val="75000"/>
            </a:schemeClr>
          </a:solidFill>
        </p:spPr>
        <p:txBody>
          <a:bodyPr vert="horz" lIns="91440" tIns="45720" rIns="91440" bIns="45720" rtlCol="0">
            <a:normAutofit fontScale="85000" lnSpcReduction="1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1" i="0" u="none" strike="noStrike" kern="1200" cap="none" spc="0" normalizeH="0" baseline="0" noProof="0" dirty="0" smtClean="0">
                <a:ln>
                  <a:noFill/>
                </a:ln>
                <a:solidFill>
                  <a:schemeClr val="bg1"/>
                </a:solidFill>
                <a:effectLst/>
                <a:uLnTx/>
                <a:uFillTx/>
                <a:latin typeface="+mn-lt"/>
                <a:ea typeface="+mn-ea"/>
                <a:cs typeface="+mn-cs"/>
              </a:rPr>
              <a:t>Having success in AS 90723: Respond critically to oral or visual text studied</a:t>
            </a:r>
            <a:endParaRPr kumimoji="0" lang="en-US" sz="3200" b="1" i="0" u="none" strike="noStrike" kern="1200" cap="none" spc="0" normalizeH="0" baseline="0" noProof="0" dirty="0">
              <a:ln>
                <a:noFill/>
              </a:ln>
              <a:solidFill>
                <a:schemeClr val="bg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Socratic seminars</a:t>
            </a:r>
            <a:endParaRPr lang="en-NZ" dirty="0"/>
          </a:p>
        </p:txBody>
      </p:sp>
      <p:sp>
        <p:nvSpPr>
          <p:cNvPr id="3" name="Content Placeholder 2"/>
          <p:cNvSpPr>
            <a:spLocks noGrp="1"/>
          </p:cNvSpPr>
          <p:nvPr>
            <p:ph idx="1"/>
          </p:nvPr>
        </p:nvSpPr>
        <p:spPr/>
        <p:txBody>
          <a:bodyPr>
            <a:normAutofit fontScale="92500" lnSpcReduction="10000"/>
          </a:bodyPr>
          <a:lstStyle/>
          <a:p>
            <a:r>
              <a:rPr lang="en-NZ" dirty="0" smtClean="0"/>
              <a:t>Students get into pairs and devise questions based on the film or a reading.</a:t>
            </a:r>
          </a:p>
          <a:p>
            <a:endParaRPr lang="en-NZ" dirty="0" smtClean="0"/>
          </a:p>
          <a:p>
            <a:r>
              <a:rPr lang="en-NZ" dirty="0" smtClean="0"/>
              <a:t>Two circles are created – the inner circle where students can ask their questions and discuss their answers; the outer circle where students cannot talk but can pass notes to the person on the inner circle and support their partner. Students in the outer circle can record the discussion. In the next discussion, students change places.</a:t>
            </a:r>
          </a:p>
          <a:p>
            <a:endParaRPr lang="en-NZ" dirty="0" smtClean="0"/>
          </a:p>
          <a:p>
            <a:endParaRPr lang="en-NZ"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Close reading</a:t>
            </a:r>
            <a:endParaRPr lang="en-NZ" dirty="0"/>
          </a:p>
        </p:txBody>
      </p:sp>
      <p:sp>
        <p:nvSpPr>
          <p:cNvPr id="3" name="Content Placeholder 2"/>
          <p:cNvSpPr>
            <a:spLocks noGrp="1"/>
          </p:cNvSpPr>
          <p:nvPr>
            <p:ph idx="1"/>
          </p:nvPr>
        </p:nvSpPr>
        <p:spPr/>
        <p:txBody>
          <a:bodyPr/>
          <a:lstStyle/>
          <a:p>
            <a:pPr>
              <a:buNone/>
            </a:pPr>
            <a:endParaRPr lang="en-NZ" dirty="0"/>
          </a:p>
        </p:txBody>
      </p:sp>
      <p:graphicFrame>
        <p:nvGraphicFramePr>
          <p:cNvPr id="4" name="Table 3"/>
          <p:cNvGraphicFramePr>
            <a:graphicFrameLocks noGrp="1"/>
          </p:cNvGraphicFramePr>
          <p:nvPr/>
        </p:nvGraphicFramePr>
        <p:xfrm>
          <a:off x="533400" y="1371601"/>
          <a:ext cx="8153400" cy="5215889"/>
        </p:xfrm>
        <a:graphic>
          <a:graphicData uri="http://schemas.openxmlformats.org/drawingml/2006/table">
            <a:tbl>
              <a:tblPr firstRow="1" bandRow="1">
                <a:tableStyleId>{5C22544A-7EE6-4342-B048-85BDC9FD1C3A}</a:tableStyleId>
              </a:tblPr>
              <a:tblGrid>
                <a:gridCol w="1765170"/>
                <a:gridCol w="2311530"/>
                <a:gridCol w="2731810"/>
                <a:gridCol w="1344890"/>
              </a:tblGrid>
              <a:tr h="1154430">
                <a:tc>
                  <a:txBody>
                    <a:bodyPr/>
                    <a:lstStyle/>
                    <a:p>
                      <a:r>
                        <a:rPr lang="en-NZ" dirty="0" smtClean="0"/>
                        <a:t>Technique:</a:t>
                      </a:r>
                      <a:r>
                        <a:rPr lang="en-NZ" baseline="0" dirty="0" smtClean="0"/>
                        <a:t> </a:t>
                      </a:r>
                      <a:r>
                        <a:rPr lang="en-NZ" dirty="0" smtClean="0"/>
                        <a:t>visual/</a:t>
                      </a:r>
                      <a:r>
                        <a:rPr lang="en-NZ" baseline="0" dirty="0" smtClean="0"/>
                        <a:t> verbal</a:t>
                      </a:r>
                      <a:endParaRPr lang="en-NZ" dirty="0"/>
                    </a:p>
                  </a:txBody>
                  <a:tcPr/>
                </a:tc>
                <a:tc>
                  <a:txBody>
                    <a:bodyPr/>
                    <a:lstStyle/>
                    <a:p>
                      <a:r>
                        <a:rPr lang="en-NZ" dirty="0" smtClean="0"/>
                        <a:t>Effect</a:t>
                      </a:r>
                      <a:endParaRPr lang="en-NZ" dirty="0"/>
                    </a:p>
                  </a:txBody>
                  <a:tcPr/>
                </a:tc>
                <a:tc>
                  <a:txBody>
                    <a:bodyPr/>
                    <a:lstStyle/>
                    <a:p>
                      <a:r>
                        <a:rPr lang="en-NZ" dirty="0" smtClean="0"/>
                        <a:t>Director’s intention/ purpose</a:t>
                      </a:r>
                      <a:endParaRPr lang="en-NZ" dirty="0"/>
                    </a:p>
                  </a:txBody>
                  <a:tcPr/>
                </a:tc>
                <a:tc>
                  <a:txBody>
                    <a:bodyPr/>
                    <a:lstStyle/>
                    <a:p>
                      <a:r>
                        <a:rPr lang="en-NZ" dirty="0" smtClean="0"/>
                        <a:t>Personal response and</a:t>
                      </a:r>
                      <a:r>
                        <a:rPr lang="en-NZ" baseline="0" dirty="0" smtClean="0"/>
                        <a:t> judgements</a:t>
                      </a:r>
                      <a:endParaRPr lang="en-NZ" dirty="0"/>
                    </a:p>
                  </a:txBody>
                  <a:tcPr/>
                </a:tc>
              </a:tr>
              <a:tr h="4027169">
                <a:tc>
                  <a:txBody>
                    <a:bodyPr/>
                    <a:lstStyle/>
                    <a:p>
                      <a:pPr algn="l">
                        <a:lnSpc>
                          <a:spcPct val="115000"/>
                        </a:lnSpc>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NZ" sz="1100" dirty="0">
                          <a:latin typeface="Calibri"/>
                          <a:ea typeface="Calibri"/>
                          <a:cs typeface="Times New Roman"/>
                          <a:hlinkClick r:id="rId2" action="ppaction://hlinkfile"/>
                        </a:rPr>
                        <a:t>Crane shot of</a:t>
                      </a:r>
                      <a:r>
                        <a:rPr lang="en-NZ" sz="1100" i="1" dirty="0">
                          <a:latin typeface="Calibri"/>
                          <a:ea typeface="Times New Roman"/>
                          <a:cs typeface="Times New Roman"/>
                          <a:hlinkClick r:id="rId2" action="ppaction://hlinkfile"/>
                        </a:rPr>
                        <a:t> La Casa </a:t>
                      </a:r>
                      <a:r>
                        <a:rPr lang="en-NZ" sz="1100" i="1" dirty="0" err="1">
                          <a:latin typeface="Calibri"/>
                          <a:ea typeface="Times New Roman"/>
                          <a:cs typeface="Times New Roman"/>
                          <a:hlinkClick r:id="rId2" action="ppaction://hlinkfile"/>
                        </a:rPr>
                        <a:t>Azul</a:t>
                      </a:r>
                      <a:r>
                        <a:rPr lang="en-NZ" sz="1100" i="1" dirty="0">
                          <a:latin typeface="Calibri"/>
                          <a:ea typeface="Times New Roman"/>
                          <a:cs typeface="Times New Roman"/>
                        </a:rPr>
                        <a:t>.</a:t>
                      </a:r>
                      <a:r>
                        <a:rPr lang="en-NZ" sz="1100" dirty="0">
                          <a:latin typeface="Calibri"/>
                          <a:ea typeface="Times New Roman"/>
                          <a:cs typeface="Times New Roman"/>
                        </a:rPr>
                        <a:t> Camera moving down into the house/ courtyard to ground level. Men in background moving bed. Mexican music playing. Words of song in English mean: </a:t>
                      </a:r>
                      <a:r>
                        <a:rPr lang="en-NZ" sz="1000" dirty="0">
                          <a:latin typeface="Courier New"/>
                          <a:ea typeface="Times New Roman"/>
                          <a:cs typeface="Times New Roman"/>
                        </a:rPr>
                        <a:t>  And she is the flame                </a:t>
                      </a:r>
                      <a:endParaRPr lang="en-NZ" sz="1100" dirty="0">
                        <a:latin typeface="Calibri"/>
                        <a:ea typeface="Calibri"/>
                        <a:cs typeface="Times New Roman"/>
                      </a:endParaRPr>
                    </a:p>
                    <a:p>
                      <a:pPr algn="l">
                        <a:lnSpc>
                          <a:spcPct val="115000"/>
                        </a:lnSpc>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NZ" sz="1000" dirty="0">
                          <a:latin typeface="Courier New"/>
                          <a:ea typeface="Times New Roman"/>
                          <a:cs typeface="Times New Roman"/>
                        </a:rPr>
                        <a:t>  That rises up                </a:t>
                      </a:r>
                      <a:endParaRPr lang="en-NZ" sz="1100" dirty="0">
                        <a:latin typeface="Calibri"/>
                        <a:ea typeface="Calibri"/>
                        <a:cs typeface="Times New Roman"/>
                      </a:endParaRPr>
                    </a:p>
                    <a:p>
                      <a:pPr algn="l">
                        <a:lnSpc>
                          <a:spcPct val="115000"/>
                        </a:lnSpc>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NZ" sz="1000" dirty="0">
                          <a:latin typeface="Courier New"/>
                          <a:ea typeface="Times New Roman"/>
                          <a:cs typeface="Times New Roman"/>
                        </a:rPr>
                        <a:t>  And she is a bird in flight             </a:t>
                      </a:r>
                      <a:endParaRPr lang="en-NZ" sz="1100" dirty="0">
                        <a:latin typeface="Calibri"/>
                        <a:ea typeface="Calibri"/>
                        <a:cs typeface="Times New Roman"/>
                      </a:endParaRPr>
                    </a:p>
                    <a:p>
                      <a:pPr algn="l">
                        <a:lnSpc>
                          <a:spcPct val="115000"/>
                        </a:lnSpc>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NZ" sz="1000" dirty="0">
                          <a:latin typeface="Courier New"/>
                          <a:ea typeface="Times New Roman"/>
                          <a:cs typeface="Times New Roman"/>
                        </a:rPr>
                        <a:t>  In the night</a:t>
                      </a:r>
                      <a:endParaRPr lang="en-NZ" sz="1100" dirty="0">
                        <a:latin typeface="Calibri"/>
                        <a:ea typeface="Calibri"/>
                        <a:cs typeface="Times New Roman"/>
                      </a:endParaRPr>
                    </a:p>
                    <a:p>
                      <a:pPr algn="l">
                        <a:lnSpc>
                          <a:spcPct val="115000"/>
                        </a:lnSpc>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NZ" sz="1000" dirty="0">
                          <a:latin typeface="Courier New"/>
                          <a:ea typeface="Times New Roman"/>
                          <a:cs typeface="Times New Roman"/>
                        </a:rPr>
                        <a:t>that catches fire            </a:t>
                      </a:r>
                      <a:endParaRPr lang="en-NZ" sz="1100" dirty="0">
                        <a:latin typeface="Calibri"/>
                        <a:ea typeface="Calibri"/>
                        <a:cs typeface="Times New Roman"/>
                      </a:endParaRPr>
                    </a:p>
                    <a:p>
                      <a:pPr algn="l">
                        <a:lnSpc>
                          <a:spcPct val="115000"/>
                        </a:lnSpc>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NZ" sz="1000" dirty="0">
                          <a:latin typeface="Courier New"/>
                          <a:ea typeface="Times New Roman"/>
                          <a:cs typeface="Times New Roman"/>
                        </a:rPr>
                        <a:t>  Hell is this heaven  </a:t>
                      </a:r>
                      <a:endParaRPr lang="en-NZ" sz="1100" dirty="0">
                        <a:latin typeface="Calibri"/>
                        <a:ea typeface="Calibri"/>
                        <a:cs typeface="Times New Roman"/>
                      </a:endParaRPr>
                    </a:p>
                  </a:txBody>
                  <a:tcPr marL="68580" marR="68580" marT="0" marB="0"/>
                </a:tc>
                <a:tc>
                  <a:txBody>
                    <a:bodyPr/>
                    <a:lstStyle/>
                    <a:p>
                      <a:pPr algn="l">
                        <a:lnSpc>
                          <a:spcPct val="115000"/>
                        </a:lnSpc>
                        <a:spcAft>
                          <a:spcPts val="0"/>
                        </a:spcAft>
                      </a:pPr>
                      <a:r>
                        <a:rPr lang="en-NZ" sz="1100" dirty="0">
                          <a:latin typeface="Calibri"/>
                          <a:ea typeface="Calibri"/>
                          <a:cs typeface="Times New Roman"/>
                        </a:rPr>
                        <a:t>Vibrant colours shown: particularly blue, red, green.. Establishes Mexican setting and focus on animals that pervade the house and her work: parrot, deer, peacock, monkey, puppies. Quite exotic animals. Camera movement draws viewer in to the world. Cacti abundant, as well as small statuettes showing we are in Mexico. Bed is of significance as this is how </a:t>
                      </a:r>
                      <a:r>
                        <a:rPr lang="en-NZ" sz="1100" dirty="0" err="1">
                          <a:latin typeface="Calibri"/>
                          <a:ea typeface="Calibri"/>
                          <a:cs typeface="Times New Roman"/>
                        </a:rPr>
                        <a:t>Frida</a:t>
                      </a:r>
                      <a:r>
                        <a:rPr lang="en-NZ" sz="1100" dirty="0">
                          <a:latin typeface="Calibri"/>
                          <a:ea typeface="Calibri"/>
                          <a:cs typeface="Times New Roman"/>
                        </a:rPr>
                        <a:t> will be transported and is also the </a:t>
                      </a:r>
                      <a:r>
                        <a:rPr lang="en-NZ" sz="1100" dirty="0" smtClean="0">
                          <a:latin typeface="Calibri"/>
                          <a:ea typeface="Calibri"/>
                          <a:cs typeface="Times New Roman"/>
                        </a:rPr>
                        <a:t>place </a:t>
                      </a:r>
                      <a:r>
                        <a:rPr lang="en-NZ" sz="1100" dirty="0">
                          <a:latin typeface="Calibri"/>
                          <a:ea typeface="Calibri"/>
                          <a:cs typeface="Times New Roman"/>
                        </a:rPr>
                        <a:t>where she </a:t>
                      </a:r>
                      <a:r>
                        <a:rPr lang="en-NZ" sz="1100" dirty="0" smtClean="0">
                          <a:latin typeface="Calibri"/>
                          <a:ea typeface="Calibri"/>
                          <a:cs typeface="Times New Roman"/>
                        </a:rPr>
                        <a:t>has </a:t>
                      </a:r>
                      <a:r>
                        <a:rPr lang="en-NZ" sz="1100" dirty="0">
                          <a:latin typeface="Calibri"/>
                          <a:ea typeface="Calibri"/>
                          <a:cs typeface="Times New Roman"/>
                        </a:rPr>
                        <a:t>been trapped. Music quite high pitched organ music after singing: surreal, suggesting something unusual is happening.</a:t>
                      </a:r>
                    </a:p>
                  </a:txBody>
                  <a:tcPr marL="68580" marR="68580" marT="0" marB="0"/>
                </a:tc>
                <a:tc>
                  <a:txBody>
                    <a:bodyPr/>
                    <a:lstStyle/>
                    <a:p>
                      <a:pPr algn="l">
                        <a:lnSpc>
                          <a:spcPct val="115000"/>
                        </a:lnSpc>
                        <a:spcAft>
                          <a:spcPts val="0"/>
                        </a:spcAft>
                      </a:pPr>
                      <a:r>
                        <a:rPr lang="en-NZ" sz="1100" dirty="0">
                          <a:latin typeface="Calibri"/>
                          <a:ea typeface="Calibri"/>
                          <a:cs typeface="Times New Roman"/>
                        </a:rPr>
                        <a:t>The blue house was an extraordinarily important place to </a:t>
                      </a:r>
                      <a:r>
                        <a:rPr lang="en-NZ" sz="1100" dirty="0" err="1">
                          <a:latin typeface="Calibri"/>
                          <a:ea typeface="Calibri"/>
                          <a:cs typeface="Times New Roman"/>
                        </a:rPr>
                        <a:t>Frida</a:t>
                      </a:r>
                      <a:r>
                        <a:rPr lang="en-NZ" sz="1100" dirty="0">
                          <a:latin typeface="Calibri"/>
                          <a:ea typeface="Calibri"/>
                          <a:cs typeface="Times New Roman"/>
                        </a:rPr>
                        <a:t> and was built by her father. She lived and worked there. It now is a museum to </a:t>
                      </a:r>
                      <a:r>
                        <a:rPr lang="en-NZ" sz="1100" dirty="0" err="1">
                          <a:latin typeface="Calibri"/>
                          <a:ea typeface="Calibri"/>
                          <a:cs typeface="Times New Roman"/>
                        </a:rPr>
                        <a:t>Frida</a:t>
                      </a:r>
                      <a:r>
                        <a:rPr lang="en-NZ" sz="1100" dirty="0">
                          <a:latin typeface="Calibri"/>
                          <a:ea typeface="Calibri"/>
                          <a:cs typeface="Times New Roman"/>
                        </a:rPr>
                        <a:t> and houses </a:t>
                      </a:r>
                      <a:r>
                        <a:rPr lang="en-NZ" sz="1100" dirty="0" err="1" smtClean="0">
                          <a:latin typeface="Calibri"/>
                          <a:ea typeface="Calibri"/>
                          <a:cs typeface="Times New Roman"/>
                        </a:rPr>
                        <a:t>artifacts</a:t>
                      </a:r>
                      <a:r>
                        <a:rPr lang="en-NZ" sz="1100" dirty="0" smtClean="0">
                          <a:latin typeface="Calibri"/>
                          <a:ea typeface="Calibri"/>
                          <a:cs typeface="Times New Roman"/>
                        </a:rPr>
                        <a:t> </a:t>
                      </a:r>
                      <a:r>
                        <a:rPr lang="en-NZ" sz="1100" dirty="0">
                          <a:latin typeface="Calibri"/>
                          <a:ea typeface="Calibri"/>
                          <a:cs typeface="Times New Roman"/>
                        </a:rPr>
                        <a:t>from her life. The setting is inextricably linked to </a:t>
                      </a:r>
                      <a:r>
                        <a:rPr lang="en-NZ" sz="1100" dirty="0" err="1">
                          <a:latin typeface="Calibri"/>
                          <a:ea typeface="Calibri"/>
                          <a:cs typeface="Times New Roman"/>
                        </a:rPr>
                        <a:t>Frida</a:t>
                      </a:r>
                      <a:r>
                        <a:rPr lang="en-NZ" sz="1100" dirty="0">
                          <a:latin typeface="Calibri"/>
                          <a:ea typeface="Calibri"/>
                          <a:cs typeface="Times New Roman"/>
                        </a:rPr>
                        <a:t>. The shot of the house combined with the music of a woman singing in Mexican establishes the mood and tone of the opening – quite serious but vibrant. All elements of the scene are reflected in </a:t>
                      </a:r>
                      <a:r>
                        <a:rPr lang="en-NZ" sz="1100" dirty="0" err="1">
                          <a:latin typeface="Calibri"/>
                          <a:ea typeface="Calibri"/>
                          <a:cs typeface="Times New Roman"/>
                        </a:rPr>
                        <a:t>Frida’s</a:t>
                      </a:r>
                      <a:r>
                        <a:rPr lang="en-NZ" sz="1100" dirty="0">
                          <a:latin typeface="Calibri"/>
                          <a:ea typeface="Calibri"/>
                          <a:cs typeface="Times New Roman"/>
                        </a:rPr>
                        <a:t> paintings. Words of song very pertinent to </a:t>
                      </a:r>
                      <a:r>
                        <a:rPr lang="en-NZ" sz="1100" dirty="0" err="1">
                          <a:latin typeface="Calibri"/>
                          <a:ea typeface="Calibri"/>
                          <a:cs typeface="Times New Roman"/>
                        </a:rPr>
                        <a:t>Frida</a:t>
                      </a:r>
                      <a:r>
                        <a:rPr lang="en-NZ" sz="1100" dirty="0">
                          <a:latin typeface="Calibri"/>
                          <a:ea typeface="Calibri"/>
                          <a:cs typeface="Times New Roman"/>
                        </a:rPr>
                        <a:t>. She is the bird who wants to be free but who is caught and suffers. Her life is “hell” due to all the pain she has endured over the years, both physical and emotional. </a:t>
                      </a:r>
                      <a:r>
                        <a:rPr lang="en-NZ" sz="1100" dirty="0" err="1">
                          <a:latin typeface="Calibri"/>
                          <a:ea typeface="Calibri"/>
                          <a:cs typeface="Times New Roman"/>
                        </a:rPr>
                        <a:t>Frida</a:t>
                      </a:r>
                      <a:r>
                        <a:rPr lang="en-NZ" sz="1100" dirty="0">
                          <a:latin typeface="Calibri"/>
                          <a:ea typeface="Calibri"/>
                          <a:cs typeface="Times New Roman"/>
                        </a:rPr>
                        <a:t> herself talks about not needing feet to be able to “fly”. Flying is a sense of freedom for her. Purpose establishes </a:t>
                      </a:r>
                      <a:r>
                        <a:rPr lang="en-NZ" sz="1100" dirty="0" err="1">
                          <a:latin typeface="Calibri"/>
                          <a:ea typeface="Calibri"/>
                          <a:cs typeface="Times New Roman"/>
                        </a:rPr>
                        <a:t>Frida’s</a:t>
                      </a:r>
                      <a:r>
                        <a:rPr lang="en-NZ" sz="1100" dirty="0">
                          <a:latin typeface="Calibri"/>
                          <a:ea typeface="Calibri"/>
                          <a:cs typeface="Times New Roman"/>
                        </a:rPr>
                        <a:t> influences in her work, her environment and Mexican culture.</a:t>
                      </a:r>
                    </a:p>
                  </a:txBody>
                  <a:tcPr marL="68580" marR="68580" marT="0" marB="0"/>
                </a:tc>
                <a:tc>
                  <a:txBody>
                    <a:bodyPr/>
                    <a:lstStyle/>
                    <a:p>
                      <a:endParaRPr lang="en-NZ" dirty="0"/>
                    </a:p>
                  </a:txBody>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Forming judgements and conclusions</a:t>
            </a:r>
            <a:endParaRPr lang="en-NZ" dirty="0"/>
          </a:p>
        </p:txBody>
      </p:sp>
      <p:sp>
        <p:nvSpPr>
          <p:cNvPr id="3" name="Content Placeholder 2"/>
          <p:cNvSpPr>
            <a:spLocks noGrp="1"/>
          </p:cNvSpPr>
          <p:nvPr>
            <p:ph idx="1"/>
          </p:nvPr>
        </p:nvSpPr>
        <p:spPr/>
        <p:txBody>
          <a:bodyPr>
            <a:normAutofit fontScale="92500" lnSpcReduction="10000"/>
          </a:bodyPr>
          <a:lstStyle/>
          <a:p>
            <a:r>
              <a:rPr lang="en-NZ" dirty="0" smtClean="0"/>
              <a:t>Evidence of judgements and conclusions formed in relation to the question show a student who is thinking and who will therefore achieve success at level 3, as opposed to the student who dumps notes with little direct discussion of the question. </a:t>
            </a:r>
          </a:p>
          <a:p>
            <a:endParaRPr lang="en-NZ" dirty="0" smtClean="0"/>
          </a:p>
          <a:p>
            <a:r>
              <a:rPr lang="en-NZ" dirty="0" smtClean="0"/>
              <a:t>How to? Link in with work on research standard and how judgements are formed by synthesising information from across texts. Model in class discussion. Reward in essays.</a:t>
            </a:r>
            <a:endParaRPr lang="en-NZ"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r>
              <a:rPr lang="en-US"/>
              <a:t>Auteur theory: an over view</a:t>
            </a:r>
          </a:p>
        </p:txBody>
      </p:sp>
      <p:sp>
        <p:nvSpPr>
          <p:cNvPr id="90115" name="Rectangle 3"/>
          <p:cNvSpPr>
            <a:spLocks noGrp="1" noChangeArrowheads="1"/>
          </p:cNvSpPr>
          <p:nvPr>
            <p:ph idx="1"/>
          </p:nvPr>
        </p:nvSpPr>
        <p:spPr>
          <a:xfrm>
            <a:off x="3657600" y="1524000"/>
            <a:ext cx="4953000" cy="4724400"/>
          </a:xfrm>
        </p:spPr>
        <p:txBody>
          <a:bodyPr/>
          <a:lstStyle/>
          <a:p>
            <a:pPr>
              <a:lnSpc>
                <a:spcPct val="80000"/>
              </a:lnSpc>
              <a:spcBef>
                <a:spcPct val="0"/>
              </a:spcBef>
              <a:buClrTx/>
              <a:buSzTx/>
              <a:buFontTx/>
              <a:buNone/>
            </a:pPr>
            <a:endParaRPr kumimoji="0" lang="en-US" sz="1800" b="1" dirty="0" smtClean="0">
              <a:effectLst/>
            </a:endParaRPr>
          </a:p>
          <a:p>
            <a:pPr>
              <a:lnSpc>
                <a:spcPct val="80000"/>
              </a:lnSpc>
              <a:spcBef>
                <a:spcPct val="0"/>
              </a:spcBef>
              <a:buClrTx/>
              <a:buSzTx/>
              <a:buFontTx/>
              <a:buNone/>
            </a:pPr>
            <a:endParaRPr lang="en-US" sz="1800" b="1" dirty="0" smtClean="0"/>
          </a:p>
          <a:p>
            <a:pPr>
              <a:lnSpc>
                <a:spcPct val="80000"/>
              </a:lnSpc>
              <a:spcBef>
                <a:spcPct val="0"/>
              </a:spcBef>
              <a:buClrTx/>
              <a:buSzTx/>
              <a:buFontTx/>
              <a:buNone/>
            </a:pPr>
            <a:r>
              <a:rPr kumimoji="0" lang="en-US" sz="1800" b="1" dirty="0" smtClean="0">
                <a:effectLst/>
              </a:rPr>
              <a:t>“</a:t>
            </a:r>
            <a:r>
              <a:rPr kumimoji="0" lang="en-US" sz="1800" b="1" dirty="0">
                <a:effectLst/>
              </a:rPr>
              <a:t>Auteur theory was articulated in the</a:t>
            </a:r>
          </a:p>
          <a:p>
            <a:pPr>
              <a:lnSpc>
                <a:spcPct val="80000"/>
              </a:lnSpc>
              <a:spcBef>
                <a:spcPct val="0"/>
              </a:spcBef>
              <a:buClrTx/>
              <a:buSzTx/>
              <a:buFontTx/>
              <a:buNone/>
            </a:pPr>
            <a:r>
              <a:rPr kumimoji="0" lang="en-US" sz="1800" b="1" dirty="0">
                <a:effectLst/>
              </a:rPr>
              <a:t> 1950s by French film critics, most</a:t>
            </a:r>
          </a:p>
          <a:p>
            <a:pPr>
              <a:lnSpc>
                <a:spcPct val="80000"/>
              </a:lnSpc>
              <a:spcBef>
                <a:spcPct val="0"/>
              </a:spcBef>
              <a:buClrTx/>
              <a:buSzTx/>
              <a:buFontTx/>
              <a:buNone/>
            </a:pPr>
            <a:r>
              <a:rPr kumimoji="0" lang="en-US" sz="1800" b="1" dirty="0">
                <a:effectLst/>
              </a:rPr>
              <a:t> notably by Francois Truffaut. The</a:t>
            </a:r>
          </a:p>
          <a:p>
            <a:pPr>
              <a:lnSpc>
                <a:spcPct val="80000"/>
              </a:lnSpc>
              <a:spcBef>
                <a:spcPct val="0"/>
              </a:spcBef>
              <a:buClrTx/>
              <a:buSzTx/>
              <a:buFontTx/>
              <a:buNone/>
            </a:pPr>
            <a:r>
              <a:rPr kumimoji="0" lang="en-US" sz="1800" b="1" dirty="0">
                <a:effectLst/>
              </a:rPr>
              <a:t> concept describes the mark of a film </a:t>
            </a:r>
          </a:p>
          <a:p>
            <a:pPr>
              <a:lnSpc>
                <a:spcPct val="80000"/>
              </a:lnSpc>
              <a:spcBef>
                <a:spcPct val="0"/>
              </a:spcBef>
              <a:buClrTx/>
              <a:buSzTx/>
              <a:buFontTx/>
              <a:buNone/>
            </a:pPr>
            <a:r>
              <a:rPr kumimoji="0" lang="en-US" sz="1800" b="1" dirty="0">
                <a:effectLst/>
              </a:rPr>
              <a:t> director in terms of: thematic or stylistic</a:t>
            </a:r>
          </a:p>
          <a:p>
            <a:pPr>
              <a:lnSpc>
                <a:spcPct val="80000"/>
              </a:lnSpc>
              <a:spcBef>
                <a:spcPct val="0"/>
              </a:spcBef>
              <a:buClrTx/>
              <a:buSzTx/>
              <a:buFontTx/>
              <a:buNone/>
            </a:pPr>
            <a:r>
              <a:rPr kumimoji="0" lang="en-US" sz="1800" b="1" dirty="0">
                <a:effectLst/>
              </a:rPr>
              <a:t> consistencies, personal aesthetic vision,</a:t>
            </a:r>
          </a:p>
          <a:p>
            <a:pPr>
              <a:lnSpc>
                <a:spcPct val="80000"/>
              </a:lnSpc>
              <a:spcBef>
                <a:spcPct val="0"/>
              </a:spcBef>
              <a:buClrTx/>
              <a:buSzTx/>
              <a:buFontTx/>
              <a:buNone/>
            </a:pPr>
            <a:r>
              <a:rPr kumimoji="0" lang="en-US" sz="1800" b="1" dirty="0">
                <a:effectLst/>
              </a:rPr>
              <a:t> recurring themes, established technique,</a:t>
            </a:r>
          </a:p>
          <a:p>
            <a:pPr>
              <a:lnSpc>
                <a:spcPct val="80000"/>
              </a:lnSpc>
              <a:spcBef>
                <a:spcPct val="0"/>
              </a:spcBef>
              <a:buClrTx/>
              <a:buSzTx/>
              <a:buFontTx/>
              <a:buNone/>
            </a:pPr>
            <a:r>
              <a:rPr kumimoji="0" lang="en-US" sz="1800" b="1" dirty="0">
                <a:effectLst/>
              </a:rPr>
              <a:t> a defined view of the world and a</a:t>
            </a:r>
          </a:p>
          <a:p>
            <a:pPr>
              <a:lnSpc>
                <a:spcPct val="80000"/>
              </a:lnSpc>
              <a:spcBef>
                <a:spcPct val="0"/>
              </a:spcBef>
              <a:buClrTx/>
              <a:buSzTx/>
              <a:buFontTx/>
              <a:buNone/>
            </a:pPr>
            <a:r>
              <a:rPr kumimoji="0" lang="en-US" sz="1800" b="1" dirty="0">
                <a:effectLst/>
              </a:rPr>
              <a:t> significant degree of control over</a:t>
            </a:r>
          </a:p>
          <a:p>
            <a:pPr>
              <a:lnSpc>
                <a:spcPct val="80000"/>
              </a:lnSpc>
              <a:spcBef>
                <a:spcPct val="0"/>
              </a:spcBef>
              <a:buClrTx/>
              <a:buSzTx/>
              <a:buFontTx/>
              <a:buNone/>
            </a:pPr>
            <a:r>
              <a:rPr kumimoji="0" lang="en-US" sz="1800" b="1" dirty="0">
                <a:effectLst/>
              </a:rPr>
              <a:t> production. The works of an auteur</a:t>
            </a:r>
          </a:p>
          <a:p>
            <a:pPr>
              <a:lnSpc>
                <a:spcPct val="80000"/>
              </a:lnSpc>
              <a:spcBef>
                <a:spcPct val="0"/>
              </a:spcBef>
              <a:buClrTx/>
              <a:buSzTx/>
              <a:buFontTx/>
              <a:buNone/>
            </a:pPr>
            <a:r>
              <a:rPr kumimoji="0" lang="en-US" sz="1800" b="1" dirty="0">
                <a:effectLst/>
              </a:rPr>
              <a:t> director are stamped by the personality </a:t>
            </a:r>
          </a:p>
          <a:p>
            <a:pPr>
              <a:lnSpc>
                <a:spcPct val="80000"/>
              </a:lnSpc>
              <a:spcBef>
                <a:spcPct val="0"/>
              </a:spcBef>
              <a:buClrTx/>
              <a:buSzTx/>
              <a:buFontTx/>
              <a:buNone/>
            </a:pPr>
            <a:r>
              <a:rPr kumimoji="0" lang="en-US" sz="1800" b="1" dirty="0">
                <a:effectLst/>
              </a:rPr>
              <a:t> and unique artistic vision of its creator,</a:t>
            </a:r>
          </a:p>
          <a:p>
            <a:pPr>
              <a:lnSpc>
                <a:spcPct val="80000"/>
              </a:lnSpc>
              <a:spcBef>
                <a:spcPct val="0"/>
              </a:spcBef>
              <a:buClrTx/>
              <a:buSzTx/>
              <a:buFontTx/>
              <a:buNone/>
            </a:pPr>
            <a:r>
              <a:rPr kumimoji="0" lang="en-US" sz="1800" b="1" dirty="0">
                <a:effectLst/>
              </a:rPr>
              <a:t> and are as recognizable and distinctive</a:t>
            </a:r>
          </a:p>
          <a:p>
            <a:pPr>
              <a:lnSpc>
                <a:spcPct val="80000"/>
              </a:lnSpc>
              <a:spcBef>
                <a:spcPct val="0"/>
              </a:spcBef>
              <a:buClrTx/>
              <a:buSzTx/>
              <a:buFontTx/>
              <a:buNone/>
            </a:pPr>
            <a:r>
              <a:rPr kumimoji="0" lang="en-US" sz="1800" b="1" dirty="0">
                <a:effectLst/>
              </a:rPr>
              <a:t> as the creators of any other work of art.</a:t>
            </a:r>
          </a:p>
          <a:p>
            <a:pPr>
              <a:lnSpc>
                <a:spcPct val="80000"/>
              </a:lnSpc>
              <a:spcBef>
                <a:spcPct val="0"/>
              </a:spcBef>
              <a:buClrTx/>
              <a:buSzTx/>
              <a:buFontTx/>
              <a:buNone/>
            </a:pPr>
            <a:r>
              <a:rPr kumimoji="0" lang="en-US" sz="1800" b="1" dirty="0">
                <a:effectLst/>
              </a:rPr>
              <a:t> In auteur films, it is the director who</a:t>
            </a:r>
          </a:p>
          <a:p>
            <a:pPr>
              <a:lnSpc>
                <a:spcPct val="80000"/>
              </a:lnSpc>
              <a:spcBef>
                <a:spcPct val="0"/>
              </a:spcBef>
              <a:buClrTx/>
              <a:buSzTx/>
              <a:buFontTx/>
              <a:buNone/>
            </a:pPr>
            <a:r>
              <a:rPr kumimoji="0" lang="en-US" sz="1800" b="1" dirty="0">
                <a:effectLst/>
              </a:rPr>
              <a:t> controls the artistic statement, takes </a:t>
            </a:r>
          </a:p>
          <a:p>
            <a:pPr>
              <a:lnSpc>
                <a:spcPct val="80000"/>
              </a:lnSpc>
              <a:spcBef>
                <a:spcPct val="0"/>
              </a:spcBef>
              <a:buClrTx/>
              <a:buSzTx/>
              <a:buFontTx/>
              <a:buNone/>
            </a:pPr>
            <a:r>
              <a:rPr kumimoji="0" lang="en-US" sz="1800" b="1" dirty="0">
                <a:effectLst/>
              </a:rPr>
              <a:t> credit for the film, and is primarily</a:t>
            </a:r>
          </a:p>
          <a:p>
            <a:pPr>
              <a:lnSpc>
                <a:spcPct val="80000"/>
              </a:lnSpc>
              <a:spcBef>
                <a:spcPct val="0"/>
              </a:spcBef>
              <a:buClrTx/>
              <a:buSzTx/>
              <a:buFontTx/>
              <a:buNone/>
            </a:pPr>
            <a:r>
              <a:rPr kumimoji="0" lang="en-US" sz="1800" b="1" dirty="0">
                <a:effectLst/>
              </a:rPr>
              <a:t> responsible for attracting the audience.”</a:t>
            </a:r>
            <a:r>
              <a:rPr kumimoji="0" lang="en-US" sz="1800" dirty="0">
                <a:effectLst/>
              </a:rPr>
              <a:t> </a:t>
            </a:r>
          </a:p>
          <a:p>
            <a:pPr>
              <a:lnSpc>
                <a:spcPct val="80000"/>
              </a:lnSpc>
            </a:pPr>
            <a:endParaRPr lang="en-US" sz="1800" dirty="0"/>
          </a:p>
        </p:txBody>
      </p:sp>
      <p:pic>
        <p:nvPicPr>
          <p:cNvPr id="90116" name="Picture 8" descr="049cfcf0"/>
          <p:cNvPicPr>
            <a:picLocks noChangeAspect="1" noChangeArrowheads="1"/>
          </p:cNvPicPr>
          <p:nvPr/>
        </p:nvPicPr>
        <p:blipFill>
          <a:blip r:embed="rId2"/>
          <a:srcRect/>
          <a:stretch>
            <a:fillRect/>
          </a:stretch>
        </p:blipFill>
        <p:spPr bwMode="auto">
          <a:xfrm>
            <a:off x="990600" y="1905000"/>
            <a:ext cx="2590800" cy="2590800"/>
          </a:xfrm>
          <a:prstGeom prst="rect">
            <a:avLst/>
          </a:prstGeom>
          <a:noFill/>
          <a:ln w="9525">
            <a:noFill/>
            <a:miter lim="800000"/>
            <a:headEnd/>
            <a:tailEnd/>
          </a:ln>
        </p:spPr>
      </p:pic>
      <p:sp>
        <p:nvSpPr>
          <p:cNvPr id="90119" name="Rectangle 7"/>
          <p:cNvSpPr>
            <a:spLocks noChangeArrowheads="1"/>
          </p:cNvSpPr>
          <p:nvPr/>
        </p:nvSpPr>
        <p:spPr bwMode="auto">
          <a:xfrm>
            <a:off x="914400" y="4724400"/>
            <a:ext cx="2667000" cy="1552575"/>
          </a:xfrm>
          <a:prstGeom prst="rect">
            <a:avLst/>
          </a:prstGeom>
          <a:noFill/>
          <a:ln w="12700" cap="sq">
            <a:noFill/>
            <a:miter lim="800000"/>
            <a:headEnd type="none" w="sm" len="sm"/>
            <a:tailEnd type="none" w="sm" len="sm"/>
          </a:ln>
          <a:effectLst/>
        </p:spPr>
        <p:txBody>
          <a:bodyPr>
            <a:spAutoFit/>
          </a:bodyPr>
          <a:lstStyle/>
          <a:p>
            <a:r>
              <a:rPr lang="en-US" sz="2400" dirty="0"/>
              <a:t>Ebert, Roger. 2002. </a:t>
            </a:r>
            <a:r>
              <a:rPr lang="en-US" sz="2400" u="sng" dirty="0"/>
              <a:t>The Great Movies</a:t>
            </a:r>
            <a:r>
              <a:rPr lang="en-US" sz="2400" dirty="0"/>
              <a:t>. Chicago: Broadway Publishers.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r>
              <a:rPr lang="en-US"/>
              <a:t>Auteur theory: the critics</a:t>
            </a:r>
          </a:p>
        </p:txBody>
      </p:sp>
      <p:sp>
        <p:nvSpPr>
          <p:cNvPr id="93187" name="Rectangle 3"/>
          <p:cNvSpPr>
            <a:spLocks noGrp="1" noChangeArrowheads="1"/>
          </p:cNvSpPr>
          <p:nvPr>
            <p:ph idx="1"/>
          </p:nvPr>
        </p:nvSpPr>
        <p:spPr/>
        <p:txBody>
          <a:bodyPr>
            <a:normAutofit fontScale="92500"/>
          </a:bodyPr>
          <a:lstStyle/>
          <a:p>
            <a:pPr>
              <a:lnSpc>
                <a:spcPct val="80000"/>
              </a:lnSpc>
            </a:pPr>
            <a:r>
              <a:rPr lang="en-NZ" sz="1800" dirty="0"/>
              <a:t>Starting in the 1960s, some film critics began criticising Auteur theory's focus on the authorial role of the director. One reason for the backlash is the </a:t>
            </a:r>
            <a:r>
              <a:rPr lang="en-NZ" sz="1800" b="1" dirty="0"/>
              <a:t>collaborative aspect of shooting a film</a:t>
            </a:r>
            <a:r>
              <a:rPr lang="en-NZ" sz="1800" dirty="0"/>
              <a:t> (one person cannot do everything) and in the theory's privileging of the role of the director (whose name, at times, has become more important than the movie itself). In Kael's review of </a:t>
            </a:r>
            <a:r>
              <a:rPr lang="en-NZ" sz="1800" i="1" dirty="0"/>
              <a:t>Citizen Kane</a:t>
            </a:r>
            <a:r>
              <a:rPr lang="en-NZ" sz="1800" dirty="0"/>
              <a:t>, a classic film for the Auteur model, she points out how the film made extensive use of the distinctive talents of co-writer Herman J. </a:t>
            </a:r>
            <a:r>
              <a:rPr lang="en-NZ" sz="1800" dirty="0" err="1"/>
              <a:t>Mankiewicz</a:t>
            </a:r>
            <a:r>
              <a:rPr lang="en-NZ" sz="1800" dirty="0"/>
              <a:t> and cinematographer Gregg </a:t>
            </a:r>
            <a:r>
              <a:rPr lang="en-NZ" sz="1800" dirty="0" err="1"/>
              <a:t>Toland</a:t>
            </a:r>
            <a:r>
              <a:rPr lang="en-NZ" sz="1800" dirty="0" smtClean="0"/>
              <a:t>.</a:t>
            </a:r>
          </a:p>
          <a:p>
            <a:pPr>
              <a:lnSpc>
                <a:spcPct val="80000"/>
              </a:lnSpc>
            </a:pPr>
            <a:endParaRPr lang="en-NZ" sz="1800" dirty="0"/>
          </a:p>
          <a:p>
            <a:pPr>
              <a:lnSpc>
                <a:spcPct val="80000"/>
              </a:lnSpc>
            </a:pPr>
            <a:r>
              <a:rPr lang="en-NZ" sz="1800" dirty="0"/>
              <a:t>Notable screenwriters such as Ernest Lehman, Nicholas Kazan, Robert </a:t>
            </a:r>
            <a:r>
              <a:rPr lang="en-NZ" sz="1800" dirty="0" err="1"/>
              <a:t>Riskin</a:t>
            </a:r>
            <a:r>
              <a:rPr lang="en-NZ" sz="1800" dirty="0"/>
              <a:t>, and William Goldman have publicly </a:t>
            </a:r>
            <a:r>
              <a:rPr lang="en-NZ" sz="1800" b="1" dirty="0"/>
              <a:t>balked at the idea that directors are more authorial than screenwriters, </a:t>
            </a:r>
            <a:r>
              <a:rPr lang="en-NZ" sz="1800" dirty="0"/>
              <a:t>while film historian </a:t>
            </a:r>
            <a:r>
              <a:rPr lang="en-NZ" sz="1800" dirty="0" err="1"/>
              <a:t>Aljean</a:t>
            </a:r>
            <a:r>
              <a:rPr lang="en-NZ" sz="1800" dirty="0"/>
              <a:t> </a:t>
            </a:r>
            <a:r>
              <a:rPr lang="en-NZ" sz="1800" dirty="0" err="1"/>
              <a:t>Harmetz</a:t>
            </a:r>
            <a:r>
              <a:rPr lang="en-NZ" sz="1800" dirty="0"/>
              <a:t>, referring to the creative input of producers and studio execs in classical Hollywood, argues that the Auteur Theory "</a:t>
            </a:r>
            <a:r>
              <a:rPr lang="en-NZ" sz="1800" b="1" dirty="0"/>
              <a:t>collapses against the reality of the studio system</a:t>
            </a:r>
            <a:r>
              <a:rPr lang="en-NZ" sz="1800" b="1" dirty="0" smtClean="0"/>
              <a:t>.“</a:t>
            </a:r>
          </a:p>
          <a:p>
            <a:pPr>
              <a:lnSpc>
                <a:spcPct val="80000"/>
              </a:lnSpc>
            </a:pPr>
            <a:endParaRPr lang="en-NZ" sz="1800" b="1" dirty="0"/>
          </a:p>
          <a:p>
            <a:pPr>
              <a:lnSpc>
                <a:spcPct val="80000"/>
              </a:lnSpc>
            </a:pPr>
            <a:r>
              <a:rPr lang="en-NZ" sz="1800" dirty="0"/>
              <a:t>The Auteur theory was also challenged by the influence of </a:t>
            </a:r>
            <a:r>
              <a:rPr lang="en-NZ" sz="1800" b="1" dirty="0"/>
              <a:t>New Criticism</a:t>
            </a:r>
            <a:r>
              <a:rPr lang="en-NZ" sz="1800" dirty="0"/>
              <a:t>, a school of literary criticism. The New Critics argued that critics made an "intentional fallacy" when they tried to interpret works of art by speculating about what the author meant, based on the author's personality or life experiences. New Critics argued that that information or speculation about an author's intention was secondary to the words on the page as the basis of the experience of reading literature. </a:t>
            </a:r>
            <a:r>
              <a:rPr lang="en-NZ" sz="1800" dirty="0">
                <a:solidFill>
                  <a:srgbClr val="FF0000"/>
                </a:solidFill>
              </a:rPr>
              <a:t>Wikipedia.</a:t>
            </a:r>
            <a:endParaRPr lang="en-US" sz="1800" dirty="0">
              <a:solidFill>
                <a:srgbClr val="FF000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Recognised style</a:t>
            </a:r>
            <a:endParaRPr lang="en-NZ" dirty="0"/>
          </a:p>
        </p:txBody>
      </p:sp>
      <p:sp>
        <p:nvSpPr>
          <p:cNvPr id="3" name="Content Placeholder 2"/>
          <p:cNvSpPr>
            <a:spLocks noGrp="1"/>
          </p:cNvSpPr>
          <p:nvPr>
            <p:ph idx="1"/>
          </p:nvPr>
        </p:nvSpPr>
        <p:spPr/>
        <p:txBody>
          <a:bodyPr>
            <a:normAutofit fontScale="55000" lnSpcReduction="20000"/>
          </a:bodyPr>
          <a:lstStyle/>
          <a:p>
            <a:endParaRPr lang="en-NZ" dirty="0" smtClean="0"/>
          </a:p>
          <a:p>
            <a:r>
              <a:rPr lang="en-NZ" dirty="0" smtClean="0"/>
              <a:t>Through genre: Does the film contain many features of the genre? The biopic, for example, will focus on the life story of an individual and dictates that the film will be chronological,  focus on real places, people, times. How does the director recreate this?</a:t>
            </a:r>
          </a:p>
          <a:p>
            <a:endParaRPr lang="en-NZ" dirty="0" smtClean="0"/>
          </a:p>
          <a:p>
            <a:r>
              <a:rPr lang="en-NZ" dirty="0" smtClean="0"/>
              <a:t>Through director/ auteur: What is their signature style? How does this film fit in with their body of work? Concept of the “camera-pen” – director wields the camera like a pen. Importance of </a:t>
            </a:r>
            <a:r>
              <a:rPr lang="en-NZ" dirty="0" err="1" smtClean="0"/>
              <a:t>mis</a:t>
            </a:r>
            <a:r>
              <a:rPr lang="en-NZ" dirty="0" smtClean="0"/>
              <a:t>-en-scene.</a:t>
            </a:r>
          </a:p>
          <a:p>
            <a:pPr>
              <a:buNone/>
            </a:pPr>
            <a:endParaRPr lang="en-NZ" dirty="0" smtClean="0"/>
          </a:p>
          <a:p>
            <a:r>
              <a:rPr lang="en-NZ" dirty="0" smtClean="0"/>
              <a:t>Auteur theory works in opposition to genre theory so there is tension between the two. Often a director will subvert a genre convention in order to develop their own style. </a:t>
            </a:r>
            <a:r>
              <a:rPr lang="en-NZ" dirty="0" err="1" smtClean="0"/>
              <a:t>Taymor</a:t>
            </a:r>
            <a:r>
              <a:rPr lang="en-NZ" dirty="0" smtClean="0"/>
              <a:t>, for example, uses masks and puppetry and is heavily influenced by her background in the theatre. </a:t>
            </a:r>
            <a:r>
              <a:rPr lang="en-NZ" dirty="0" smtClean="0">
                <a:hlinkClick r:id="rId2" action="ppaction://hlinkfile"/>
              </a:rPr>
              <a:t>Hospital scene</a:t>
            </a:r>
            <a:r>
              <a:rPr lang="en-NZ" dirty="0" smtClean="0"/>
              <a:t>.</a:t>
            </a:r>
          </a:p>
          <a:p>
            <a:endParaRPr lang="en-NZ" dirty="0" smtClean="0"/>
          </a:p>
          <a:p>
            <a:r>
              <a:rPr lang="en-NZ" dirty="0" smtClean="0"/>
              <a:t>How to? Get students to draw on their own knowledge of genre and then analyse key scenes where genre is clear or subverted in some way. Constant reference back to style of the film.</a:t>
            </a:r>
          </a:p>
          <a:p>
            <a:endParaRPr lang="en-NZ" dirty="0" smtClean="0"/>
          </a:p>
          <a:p>
            <a:pPr>
              <a:buNone/>
            </a:pPr>
            <a:endParaRPr lang="en-NZ"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Film Theory – developing higher level thinking</a:t>
            </a:r>
            <a:endParaRPr lang="en-NZ" dirty="0"/>
          </a:p>
        </p:txBody>
      </p:sp>
      <p:sp>
        <p:nvSpPr>
          <p:cNvPr id="3" name="Content Placeholder 2"/>
          <p:cNvSpPr>
            <a:spLocks noGrp="1"/>
          </p:cNvSpPr>
          <p:nvPr>
            <p:ph idx="1"/>
          </p:nvPr>
        </p:nvSpPr>
        <p:spPr/>
        <p:txBody>
          <a:bodyPr>
            <a:normAutofit fontScale="77500" lnSpcReduction="20000"/>
          </a:bodyPr>
          <a:lstStyle/>
          <a:p>
            <a:r>
              <a:rPr lang="en-NZ" dirty="0" smtClean="0"/>
              <a:t>As well as auteur and genre theory:</a:t>
            </a:r>
          </a:p>
          <a:p>
            <a:endParaRPr lang="en-NZ" dirty="0" smtClean="0"/>
          </a:p>
          <a:p>
            <a:r>
              <a:rPr lang="en-NZ" dirty="0" smtClean="0"/>
              <a:t>Concept of the “gaze” – Laura </a:t>
            </a:r>
            <a:r>
              <a:rPr lang="en-NZ" dirty="0" err="1" smtClean="0"/>
              <a:t>Mulvey</a:t>
            </a:r>
            <a:r>
              <a:rPr lang="en-NZ" dirty="0" smtClean="0"/>
              <a:t> -watch </a:t>
            </a:r>
            <a:r>
              <a:rPr lang="en-NZ" dirty="0" smtClean="0">
                <a:hlinkClick r:id="rId3" action="ppaction://hlinkfile"/>
              </a:rPr>
              <a:t>Bond </a:t>
            </a:r>
            <a:r>
              <a:rPr lang="en-NZ" dirty="0" smtClean="0">
                <a:hlinkClick r:id="rId3" action="ppaction://hlinkfile"/>
              </a:rPr>
              <a:t>Gaze:  </a:t>
            </a:r>
            <a:r>
              <a:rPr lang="en-NZ" dirty="0" smtClean="0">
                <a:hlinkClick r:id="rId3" action="ppaction://hlinkfile"/>
              </a:rPr>
              <a:t>http://www.youtube.com/watch?v=pfL09c4cw2I.</a:t>
            </a:r>
            <a:endParaRPr lang="en-NZ" dirty="0" smtClean="0"/>
          </a:p>
          <a:p>
            <a:endParaRPr lang="en-NZ" dirty="0" smtClean="0"/>
          </a:p>
          <a:p>
            <a:r>
              <a:rPr lang="en-NZ" dirty="0" smtClean="0"/>
              <a:t>Concept of self-reflexivity/ postmodernism – film draws attention to itself, to its lack of realism. Run Lola Run, animation. Watch </a:t>
            </a:r>
            <a:r>
              <a:rPr lang="en-NZ" dirty="0" err="1" smtClean="0"/>
              <a:t>Frida</a:t>
            </a:r>
            <a:r>
              <a:rPr lang="en-NZ" dirty="0" smtClean="0"/>
              <a:t> - </a:t>
            </a:r>
            <a:r>
              <a:rPr lang="en-NZ" dirty="0" smtClean="0">
                <a:hlinkClick r:id="rId4" action="ppaction://hlinkfile"/>
              </a:rPr>
              <a:t>postcard scene</a:t>
            </a:r>
            <a:r>
              <a:rPr lang="en-NZ" dirty="0" smtClean="0"/>
              <a:t>.</a:t>
            </a:r>
          </a:p>
          <a:p>
            <a:endParaRPr lang="en-NZ" dirty="0" smtClean="0"/>
          </a:p>
          <a:p>
            <a:r>
              <a:rPr lang="en-NZ" dirty="0" smtClean="0"/>
              <a:t>Reading through different lenses: feminist, post colonial, Freudian, Marxist….</a:t>
            </a:r>
            <a:endParaRPr lang="en-NZ"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How to write a successful essay</a:t>
            </a:r>
            <a:endParaRPr lang="en-NZ" dirty="0"/>
          </a:p>
        </p:txBody>
      </p:sp>
      <p:sp>
        <p:nvSpPr>
          <p:cNvPr id="3" name="Content Placeholder 2"/>
          <p:cNvSpPr>
            <a:spLocks noGrp="1"/>
          </p:cNvSpPr>
          <p:nvPr>
            <p:ph idx="1"/>
          </p:nvPr>
        </p:nvSpPr>
        <p:spPr/>
        <p:txBody>
          <a:bodyPr>
            <a:noAutofit/>
          </a:bodyPr>
          <a:lstStyle/>
          <a:p>
            <a:r>
              <a:rPr lang="en-NZ" sz="1600" dirty="0" smtClean="0"/>
              <a:t>Teach a structure and teach students to go beyond the structure.</a:t>
            </a:r>
          </a:p>
          <a:p>
            <a:endParaRPr lang="en-NZ" sz="1600" dirty="0" smtClean="0"/>
          </a:p>
          <a:p>
            <a:r>
              <a:rPr lang="en-NZ" sz="1600" dirty="0" smtClean="0"/>
              <a:t>Introduction – define terms in the question. Take a stance.</a:t>
            </a:r>
          </a:p>
          <a:p>
            <a:r>
              <a:rPr lang="en-NZ" sz="1600" dirty="0" smtClean="0"/>
              <a:t>T – thesis statement</a:t>
            </a:r>
          </a:p>
          <a:p>
            <a:r>
              <a:rPr lang="en-NZ" sz="1600" dirty="0" smtClean="0"/>
              <a:t>I – implication – what does thesis mean?</a:t>
            </a:r>
          </a:p>
          <a:p>
            <a:r>
              <a:rPr lang="en-NZ" sz="1600" dirty="0" smtClean="0"/>
              <a:t>E – example and analysis</a:t>
            </a:r>
          </a:p>
          <a:p>
            <a:r>
              <a:rPr lang="en-NZ" sz="1600" dirty="0" smtClean="0"/>
              <a:t>R – relevance to self, wider world, question.</a:t>
            </a:r>
          </a:p>
          <a:p>
            <a:r>
              <a:rPr lang="en-NZ" sz="1600" dirty="0" smtClean="0"/>
              <a:t>TIER/ TIERER/ TIERIER/ TIRERER</a:t>
            </a:r>
          </a:p>
          <a:p>
            <a:r>
              <a:rPr lang="en-NZ" sz="1600" dirty="0" smtClean="0"/>
              <a:t>Conclusion – hardest – need to summarise but not using the same words.</a:t>
            </a:r>
          </a:p>
          <a:p>
            <a:endParaRPr lang="en-NZ" sz="1600" dirty="0" smtClean="0"/>
          </a:p>
          <a:p>
            <a:r>
              <a:rPr lang="en-NZ" sz="1600" dirty="0" smtClean="0"/>
              <a:t>“It proved very challenging for candidates to regurgitate notes; hence tenuous links and tag-</a:t>
            </a:r>
            <a:r>
              <a:rPr lang="en-NZ" sz="1600" dirty="0" err="1" smtClean="0"/>
              <a:t>ons</a:t>
            </a:r>
            <a:r>
              <a:rPr lang="en-NZ" sz="1600" dirty="0" smtClean="0"/>
              <a:t> within/to paragraphs were by far the most common ways candidates attempted to address the questions. Only able candidates who actually understood and responded to the question produced essays of quality, insight, depth and personal response.” Marker’s report 2008</a:t>
            </a:r>
            <a:endParaRPr lang="en-NZ" sz="16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Exemplars</a:t>
            </a:r>
            <a:endParaRPr lang="en-NZ" dirty="0"/>
          </a:p>
        </p:txBody>
      </p:sp>
      <p:sp>
        <p:nvSpPr>
          <p:cNvPr id="3" name="Content Placeholder 2"/>
          <p:cNvSpPr>
            <a:spLocks noGrp="1"/>
          </p:cNvSpPr>
          <p:nvPr>
            <p:ph idx="1"/>
          </p:nvPr>
        </p:nvSpPr>
        <p:spPr/>
        <p:txBody>
          <a:bodyPr/>
          <a:lstStyle/>
          <a:p>
            <a:r>
              <a:rPr lang="en-NZ" dirty="0" smtClean="0"/>
              <a:t>Get students to colour code and annotate.</a:t>
            </a:r>
          </a:p>
          <a:p>
            <a:endParaRPr lang="en-NZ" dirty="0" smtClean="0"/>
          </a:p>
          <a:p>
            <a:r>
              <a:rPr lang="en-NZ" dirty="0" smtClean="0"/>
              <a:t>Get students to write body paragraphs and give feedback on the body paragraph.</a:t>
            </a:r>
          </a:p>
          <a:p>
            <a:endParaRPr lang="en-NZ" dirty="0" smtClean="0"/>
          </a:p>
          <a:p>
            <a:r>
              <a:rPr lang="en-NZ" dirty="0" smtClean="0"/>
              <a:t>As a class, write two different body paragraphs showing two different approaches to the same question.</a:t>
            </a:r>
            <a:endParaRPr lang="en-NZ"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1026" name="Picture 2" descr="http://ardfilmjournal.files.wordpress.com/2008/08/blade-runner-opening.jpg"/>
          <p:cNvPicPr>
            <a:picLocks noChangeAspect="1" noChangeArrowheads="1"/>
          </p:cNvPicPr>
          <p:nvPr/>
        </p:nvPicPr>
        <p:blipFill>
          <a:blip r:embed="rId2"/>
          <a:srcRect/>
          <a:stretch>
            <a:fillRect/>
          </a:stretch>
        </p:blipFill>
        <p:spPr bwMode="auto">
          <a:xfrm>
            <a:off x="457200" y="228600"/>
            <a:ext cx="2743200" cy="1733550"/>
          </a:xfrm>
          <a:prstGeom prst="rect">
            <a:avLst/>
          </a:prstGeom>
          <a:noFill/>
        </p:spPr>
      </p:pic>
      <p:pic>
        <p:nvPicPr>
          <p:cNvPr id="1028" name="Picture 4" descr="http://images.starpulse.com/Photos/Previews/Pans-Labyrinth-movie-10.jpg"/>
          <p:cNvPicPr>
            <a:picLocks noChangeAspect="1" noChangeArrowheads="1"/>
          </p:cNvPicPr>
          <p:nvPr/>
        </p:nvPicPr>
        <p:blipFill>
          <a:blip r:embed="rId3"/>
          <a:srcRect/>
          <a:stretch>
            <a:fillRect/>
          </a:stretch>
        </p:blipFill>
        <p:spPr bwMode="auto">
          <a:xfrm>
            <a:off x="3124200" y="228601"/>
            <a:ext cx="2743200" cy="1676400"/>
          </a:xfrm>
          <a:prstGeom prst="rect">
            <a:avLst/>
          </a:prstGeom>
          <a:noFill/>
        </p:spPr>
      </p:pic>
      <p:pic>
        <p:nvPicPr>
          <p:cNvPr id="1030" name="Picture 6" descr="http://image.toutlecine.com/photos/a/p/o/apocalypse-now-02-g.jpg"/>
          <p:cNvPicPr>
            <a:picLocks noChangeAspect="1" noChangeArrowheads="1"/>
          </p:cNvPicPr>
          <p:nvPr/>
        </p:nvPicPr>
        <p:blipFill>
          <a:blip r:embed="rId4" cstate="print"/>
          <a:srcRect/>
          <a:stretch>
            <a:fillRect/>
          </a:stretch>
        </p:blipFill>
        <p:spPr bwMode="auto">
          <a:xfrm>
            <a:off x="5881758" y="228601"/>
            <a:ext cx="2805042" cy="2133600"/>
          </a:xfrm>
          <a:prstGeom prst="rect">
            <a:avLst/>
          </a:prstGeom>
          <a:noFill/>
        </p:spPr>
      </p:pic>
      <p:pic>
        <p:nvPicPr>
          <p:cNvPr id="1032" name="Picture 8" descr="http://img.artknowledgenews.com/files2008/FridaKahloWithoutHope.jpg"/>
          <p:cNvPicPr>
            <a:picLocks noChangeAspect="1" noChangeArrowheads="1"/>
          </p:cNvPicPr>
          <p:nvPr/>
        </p:nvPicPr>
        <p:blipFill>
          <a:blip r:embed="rId5"/>
          <a:srcRect/>
          <a:stretch>
            <a:fillRect/>
          </a:stretch>
        </p:blipFill>
        <p:spPr bwMode="auto">
          <a:xfrm>
            <a:off x="457200" y="1752600"/>
            <a:ext cx="2971800" cy="1752600"/>
          </a:xfrm>
          <a:prstGeom prst="rect">
            <a:avLst/>
          </a:prstGeom>
          <a:noFill/>
        </p:spPr>
      </p:pic>
      <p:pic>
        <p:nvPicPr>
          <p:cNvPr id="1034" name="Picture 10" descr="http://image.guardian.co.uk/sys-images/Film/Pix/pictures/2007/04/16/livesoo.jpg"/>
          <p:cNvPicPr>
            <a:picLocks noChangeAspect="1" noChangeArrowheads="1"/>
          </p:cNvPicPr>
          <p:nvPr/>
        </p:nvPicPr>
        <p:blipFill>
          <a:blip r:embed="rId6"/>
          <a:srcRect/>
          <a:stretch>
            <a:fillRect/>
          </a:stretch>
        </p:blipFill>
        <p:spPr bwMode="auto">
          <a:xfrm>
            <a:off x="4480558" y="2057400"/>
            <a:ext cx="2453642" cy="1600200"/>
          </a:xfrm>
          <a:prstGeom prst="rect">
            <a:avLst/>
          </a:prstGeom>
          <a:noFill/>
        </p:spPr>
      </p:pic>
      <p:pic>
        <p:nvPicPr>
          <p:cNvPr id="1036" name="Picture 12" descr="http://blogs.guardian.co.uk/culturevulture/archives/constantgardenerblog.jpg"/>
          <p:cNvPicPr>
            <a:picLocks noChangeAspect="1" noChangeArrowheads="1"/>
          </p:cNvPicPr>
          <p:nvPr/>
        </p:nvPicPr>
        <p:blipFill>
          <a:blip r:embed="rId7"/>
          <a:srcRect/>
          <a:stretch>
            <a:fillRect/>
          </a:stretch>
        </p:blipFill>
        <p:spPr bwMode="auto">
          <a:xfrm>
            <a:off x="457200" y="3276600"/>
            <a:ext cx="3429000" cy="1638300"/>
          </a:xfrm>
          <a:prstGeom prst="rect">
            <a:avLst/>
          </a:prstGeom>
          <a:noFill/>
        </p:spPr>
      </p:pic>
      <p:pic>
        <p:nvPicPr>
          <p:cNvPr id="10" name="Picture 5" descr="E:\School C drive\Work\Year 13\Film\Frida\Stills\cap202.bmp"/>
          <p:cNvPicPr>
            <a:picLocks noGrp="1" noChangeAspect="1" noChangeArrowheads="1"/>
          </p:cNvPicPr>
          <p:nvPr>
            <p:ph idx="1"/>
          </p:nvPr>
        </p:nvPicPr>
        <p:blipFill>
          <a:blip r:embed="rId8" cstate="print"/>
          <a:srcRect/>
          <a:stretch>
            <a:fillRect/>
          </a:stretch>
        </p:blipFill>
        <p:spPr bwMode="auto">
          <a:xfrm>
            <a:off x="3886200" y="3352800"/>
            <a:ext cx="3048000" cy="2230299"/>
          </a:xfrm>
          <a:prstGeom prst="rect">
            <a:avLst/>
          </a:prstGeom>
          <a:noFill/>
        </p:spPr>
      </p:pic>
      <p:pic>
        <p:nvPicPr>
          <p:cNvPr id="1038" name="Picture 14" descr="http://zerocrossings.org/wp-content/gallery/news/metropolis2.jpg"/>
          <p:cNvPicPr>
            <a:picLocks noChangeAspect="1" noChangeArrowheads="1"/>
          </p:cNvPicPr>
          <p:nvPr/>
        </p:nvPicPr>
        <p:blipFill>
          <a:blip r:embed="rId9" cstate="print"/>
          <a:srcRect/>
          <a:stretch>
            <a:fillRect/>
          </a:stretch>
        </p:blipFill>
        <p:spPr bwMode="auto">
          <a:xfrm>
            <a:off x="6934200" y="2057400"/>
            <a:ext cx="1752600" cy="2743200"/>
          </a:xfrm>
          <a:prstGeom prst="rect">
            <a:avLst/>
          </a:prstGeom>
          <a:noFill/>
        </p:spPr>
      </p:pic>
      <p:pic>
        <p:nvPicPr>
          <p:cNvPr id="1040" name="Picture 16" descr="http://www.stardusttrailers.com/gallery_film/The_silence_of_the_lambs(150610091930)The_Silence_of_the_Lambs_7.jpg"/>
          <p:cNvPicPr>
            <a:picLocks noChangeAspect="1" noChangeArrowheads="1"/>
          </p:cNvPicPr>
          <p:nvPr/>
        </p:nvPicPr>
        <p:blipFill>
          <a:blip r:embed="rId10"/>
          <a:srcRect/>
          <a:stretch>
            <a:fillRect/>
          </a:stretch>
        </p:blipFill>
        <p:spPr bwMode="auto">
          <a:xfrm>
            <a:off x="5715000" y="4495800"/>
            <a:ext cx="2982224" cy="2057400"/>
          </a:xfrm>
          <a:prstGeom prst="rect">
            <a:avLst/>
          </a:prstGeom>
          <a:noFill/>
        </p:spPr>
      </p:pic>
      <p:pic>
        <p:nvPicPr>
          <p:cNvPr id="1042" name="Picture 18" descr="http://images.hollywood.com/site/ledger_dark_knight.jpg"/>
          <p:cNvPicPr>
            <a:picLocks noChangeAspect="1" noChangeArrowheads="1"/>
          </p:cNvPicPr>
          <p:nvPr/>
        </p:nvPicPr>
        <p:blipFill>
          <a:blip r:embed="rId11"/>
          <a:srcRect/>
          <a:stretch>
            <a:fillRect/>
          </a:stretch>
        </p:blipFill>
        <p:spPr bwMode="auto">
          <a:xfrm>
            <a:off x="457200" y="4800600"/>
            <a:ext cx="2590800" cy="1806742"/>
          </a:xfrm>
          <a:prstGeom prst="rect">
            <a:avLst/>
          </a:prstGeom>
          <a:noFill/>
        </p:spPr>
      </p:pic>
      <p:pic>
        <p:nvPicPr>
          <p:cNvPr id="1044" name="Picture 20" descr="http://2.bp.blogspot.com/_HJrGkCIwYOg/Rti8WFQfT7I/AAAAAAAAAh0/VMDYihUk-ho/s400/The%2BQuiet%2BAmerican%2BDVD%2BMovie%2BReview.jpg"/>
          <p:cNvPicPr>
            <a:picLocks noChangeAspect="1" noChangeArrowheads="1"/>
          </p:cNvPicPr>
          <p:nvPr/>
        </p:nvPicPr>
        <p:blipFill>
          <a:blip r:embed="rId12"/>
          <a:srcRect/>
          <a:stretch>
            <a:fillRect/>
          </a:stretch>
        </p:blipFill>
        <p:spPr bwMode="auto">
          <a:xfrm>
            <a:off x="3657600" y="5181600"/>
            <a:ext cx="2133600" cy="1433176"/>
          </a:xfrm>
          <a:prstGeom prst="rect">
            <a:avLst/>
          </a:prstGeom>
          <a:noFill/>
        </p:spPr>
      </p:pic>
      <p:pic>
        <p:nvPicPr>
          <p:cNvPr id="1046" name="Picture 22" descr="http://newcityfilm.com/wp-content/uploads/2010/07/Amenabar-agora+669.jpg"/>
          <p:cNvPicPr>
            <a:picLocks noChangeAspect="1" noChangeArrowheads="1"/>
          </p:cNvPicPr>
          <p:nvPr/>
        </p:nvPicPr>
        <p:blipFill>
          <a:blip r:embed="rId13"/>
          <a:srcRect/>
          <a:stretch>
            <a:fillRect/>
          </a:stretch>
        </p:blipFill>
        <p:spPr bwMode="auto">
          <a:xfrm>
            <a:off x="2743200" y="4800600"/>
            <a:ext cx="1143000" cy="1828800"/>
          </a:xfrm>
          <a:prstGeom prst="rect">
            <a:avLst/>
          </a:prstGeom>
          <a:noFill/>
        </p:spPr>
      </p:pic>
      <p:pic>
        <p:nvPicPr>
          <p:cNvPr id="1048" name="Picture 24" descr="http://www.cbc.ca/gfx/images/arts/photos/2009/07/14/creation-bettany-paul-cp-tiff.jpg"/>
          <p:cNvPicPr>
            <a:picLocks noChangeAspect="1" noChangeArrowheads="1"/>
          </p:cNvPicPr>
          <p:nvPr/>
        </p:nvPicPr>
        <p:blipFill>
          <a:blip r:embed="rId14"/>
          <a:srcRect/>
          <a:stretch>
            <a:fillRect/>
          </a:stretch>
        </p:blipFill>
        <p:spPr bwMode="auto">
          <a:xfrm>
            <a:off x="2819400" y="2057400"/>
            <a:ext cx="2438400" cy="1295400"/>
          </a:xfrm>
          <a:prstGeom prst="rect">
            <a:avLst/>
          </a:prstGeom>
          <a:noFill/>
        </p:spPr>
      </p:pic>
      <p:sp>
        <p:nvSpPr>
          <p:cNvPr id="16" name="TextBox 15"/>
          <p:cNvSpPr txBox="1"/>
          <p:nvPr/>
        </p:nvSpPr>
        <p:spPr>
          <a:xfrm>
            <a:off x="1447800" y="1066800"/>
            <a:ext cx="6248400" cy="584775"/>
          </a:xfrm>
          <a:prstGeom prst="rect">
            <a:avLst/>
          </a:prstGeom>
          <a:solidFill>
            <a:schemeClr val="tx1">
              <a:alpha val="75000"/>
            </a:schemeClr>
          </a:solidFill>
        </p:spPr>
        <p:txBody>
          <a:bodyPr wrap="square" rtlCol="0">
            <a:spAutoFit/>
          </a:bodyPr>
          <a:lstStyle/>
          <a:p>
            <a:pPr algn="ctr"/>
            <a:r>
              <a:rPr lang="en-NZ" sz="3200" b="1" dirty="0" smtClean="0">
                <a:solidFill>
                  <a:schemeClr val="bg1"/>
                </a:solidFill>
              </a:rPr>
              <a:t>Finally</a:t>
            </a:r>
            <a:endParaRPr lang="en-NZ" sz="3200" b="1" dirty="0">
              <a:solidFill>
                <a:schemeClr val="bg1"/>
              </a:solidFill>
            </a:endParaRPr>
          </a:p>
        </p:txBody>
      </p:sp>
      <p:sp>
        <p:nvSpPr>
          <p:cNvPr id="17" name="TextBox 16"/>
          <p:cNvSpPr txBox="1"/>
          <p:nvPr/>
        </p:nvSpPr>
        <p:spPr>
          <a:xfrm>
            <a:off x="1371600" y="2438400"/>
            <a:ext cx="6400800" cy="3693319"/>
          </a:xfrm>
          <a:prstGeom prst="rect">
            <a:avLst/>
          </a:prstGeom>
          <a:solidFill>
            <a:schemeClr val="tx1"/>
          </a:solidFill>
        </p:spPr>
        <p:txBody>
          <a:bodyPr wrap="square" rtlCol="0">
            <a:spAutoFit/>
          </a:bodyPr>
          <a:lstStyle/>
          <a:p>
            <a:r>
              <a:rPr lang="en-NZ" dirty="0" smtClean="0">
                <a:solidFill>
                  <a:schemeClr val="bg1"/>
                </a:solidFill>
                <a:hlinkClick r:id="rId15"/>
              </a:rPr>
              <a:t>http://www.youtube.com/watch?v=gLEPyg3eoog</a:t>
            </a:r>
            <a:endParaRPr lang="en-NZ" dirty="0" smtClean="0">
              <a:solidFill>
                <a:schemeClr val="bg1"/>
              </a:solidFill>
            </a:endParaRPr>
          </a:p>
          <a:p>
            <a:endParaRPr lang="en-NZ" dirty="0" smtClean="0">
              <a:solidFill>
                <a:schemeClr val="bg1"/>
              </a:solidFill>
            </a:endParaRPr>
          </a:p>
          <a:p>
            <a:r>
              <a:rPr lang="en-NZ" dirty="0" smtClean="0">
                <a:solidFill>
                  <a:schemeClr val="bg1"/>
                </a:solidFill>
                <a:hlinkClick r:id="rId16"/>
              </a:rPr>
              <a:t>http://www.youtube.com/watch?v=EqYiSlkvRuw</a:t>
            </a:r>
            <a:endParaRPr lang="en-NZ" dirty="0" smtClean="0">
              <a:solidFill>
                <a:schemeClr val="bg1"/>
              </a:solidFill>
            </a:endParaRPr>
          </a:p>
          <a:p>
            <a:endParaRPr lang="en-NZ" dirty="0" smtClean="0">
              <a:solidFill>
                <a:schemeClr val="bg1"/>
              </a:solidFill>
            </a:endParaRPr>
          </a:p>
          <a:p>
            <a:r>
              <a:rPr lang="en-NZ" dirty="0" smtClean="0">
                <a:solidFill>
                  <a:schemeClr val="bg1"/>
                </a:solidFill>
              </a:rPr>
              <a:t>Annotate the body paragraph with thesis statement, implication, exemplars, judgements, links to self/ wider world.</a:t>
            </a:r>
          </a:p>
          <a:p>
            <a:endParaRPr lang="en-NZ" dirty="0" smtClean="0">
              <a:solidFill>
                <a:schemeClr val="bg1"/>
              </a:solidFill>
            </a:endParaRPr>
          </a:p>
          <a:p>
            <a:r>
              <a:rPr lang="en-NZ" dirty="0" smtClean="0">
                <a:solidFill>
                  <a:schemeClr val="bg1"/>
                </a:solidFill>
              </a:rPr>
              <a:t>How can the paragraph be improved?</a:t>
            </a:r>
          </a:p>
          <a:p>
            <a:endParaRPr lang="en-NZ" dirty="0" smtClean="0">
              <a:solidFill>
                <a:schemeClr val="bg1"/>
              </a:solidFill>
            </a:endParaRPr>
          </a:p>
          <a:p>
            <a:r>
              <a:rPr lang="en-NZ" dirty="0" smtClean="0">
                <a:solidFill>
                  <a:schemeClr val="bg1"/>
                </a:solidFill>
              </a:rPr>
              <a:t>Can you apply any of the things I have covered to the film you are currently studying?</a:t>
            </a:r>
          </a:p>
          <a:p>
            <a:endParaRPr lang="en-NZ" dirty="0" smtClean="0">
              <a:solidFill>
                <a:schemeClr val="bg1"/>
              </a:solidFill>
            </a:endParaRPr>
          </a:p>
          <a:p>
            <a:r>
              <a:rPr lang="en-NZ" dirty="0" smtClean="0">
                <a:solidFill>
                  <a:schemeClr val="bg1"/>
                </a:solidFill>
              </a:rPr>
              <a:t>Any questions?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Choosing a film</a:t>
            </a:r>
            <a:endParaRPr lang="en-NZ" dirty="0"/>
          </a:p>
        </p:txBody>
      </p:sp>
      <p:sp>
        <p:nvSpPr>
          <p:cNvPr id="3" name="Content Placeholder 2"/>
          <p:cNvSpPr>
            <a:spLocks noGrp="1"/>
          </p:cNvSpPr>
          <p:nvPr>
            <p:ph idx="1"/>
          </p:nvPr>
        </p:nvSpPr>
        <p:spPr/>
        <p:txBody>
          <a:bodyPr>
            <a:normAutofit fontScale="62500" lnSpcReduction="20000"/>
          </a:bodyPr>
          <a:lstStyle/>
          <a:p>
            <a:r>
              <a:rPr lang="en-NZ" sz="3800" dirty="0" smtClean="0"/>
              <a:t>What sophisticated key ideas can be developed?</a:t>
            </a:r>
          </a:p>
          <a:p>
            <a:endParaRPr lang="en-NZ" sz="3800" dirty="0" smtClean="0"/>
          </a:p>
          <a:p>
            <a:r>
              <a:rPr lang="en-NZ" sz="3800" dirty="0" smtClean="0"/>
              <a:t>Does the film have a recognised style?</a:t>
            </a:r>
          </a:p>
          <a:p>
            <a:endParaRPr lang="en-NZ" sz="3800" dirty="0" smtClean="0"/>
          </a:p>
          <a:p>
            <a:r>
              <a:rPr lang="en-NZ" sz="3800" dirty="0" smtClean="0"/>
              <a:t>Is there a film guide available?</a:t>
            </a:r>
          </a:p>
          <a:p>
            <a:endParaRPr lang="en-NZ" sz="3800" dirty="0" smtClean="0"/>
          </a:p>
          <a:p>
            <a:r>
              <a:rPr lang="en-NZ" sz="4000" dirty="0" smtClean="0"/>
              <a:t>“It would seem that many candidates relied on material from film guides, on-line notes, on-line critical reviews and the like. Such assistance can be of value if wisely used but often this was not apparent. Some candidates made reference to various concepts without any indication they had understood the relevance of these to texts studied.” Marker’s report 2009.</a:t>
            </a:r>
          </a:p>
          <a:p>
            <a:endParaRPr lang="en-NZ" sz="3800" dirty="0" smtClean="0"/>
          </a:p>
          <a:p>
            <a:endParaRPr lang="en-NZ"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1026" name="Picture 2" descr="http://ardfilmjournal.files.wordpress.com/2008/08/blade-runner-opening.jpg"/>
          <p:cNvPicPr>
            <a:picLocks noChangeAspect="1" noChangeArrowheads="1"/>
          </p:cNvPicPr>
          <p:nvPr/>
        </p:nvPicPr>
        <p:blipFill>
          <a:blip r:embed="rId3"/>
          <a:srcRect/>
          <a:stretch>
            <a:fillRect/>
          </a:stretch>
        </p:blipFill>
        <p:spPr bwMode="auto">
          <a:xfrm>
            <a:off x="457200" y="228600"/>
            <a:ext cx="2743200" cy="1733550"/>
          </a:xfrm>
          <a:prstGeom prst="rect">
            <a:avLst/>
          </a:prstGeom>
          <a:noFill/>
        </p:spPr>
      </p:pic>
      <p:pic>
        <p:nvPicPr>
          <p:cNvPr id="1028" name="Picture 4" descr="http://images.starpulse.com/Photos/Previews/Pans-Labyrinth-movie-10.jpg"/>
          <p:cNvPicPr>
            <a:picLocks noChangeAspect="1" noChangeArrowheads="1"/>
          </p:cNvPicPr>
          <p:nvPr/>
        </p:nvPicPr>
        <p:blipFill>
          <a:blip r:embed="rId4"/>
          <a:srcRect/>
          <a:stretch>
            <a:fillRect/>
          </a:stretch>
        </p:blipFill>
        <p:spPr bwMode="auto">
          <a:xfrm>
            <a:off x="3124200" y="228601"/>
            <a:ext cx="2743200" cy="1676400"/>
          </a:xfrm>
          <a:prstGeom prst="rect">
            <a:avLst/>
          </a:prstGeom>
          <a:noFill/>
        </p:spPr>
      </p:pic>
      <p:pic>
        <p:nvPicPr>
          <p:cNvPr id="1030" name="Picture 6" descr="http://image.toutlecine.com/photos/a/p/o/apocalypse-now-02-g.jpg"/>
          <p:cNvPicPr>
            <a:picLocks noChangeAspect="1" noChangeArrowheads="1"/>
          </p:cNvPicPr>
          <p:nvPr/>
        </p:nvPicPr>
        <p:blipFill>
          <a:blip r:embed="rId5" cstate="print"/>
          <a:srcRect/>
          <a:stretch>
            <a:fillRect/>
          </a:stretch>
        </p:blipFill>
        <p:spPr bwMode="auto">
          <a:xfrm>
            <a:off x="5881758" y="228601"/>
            <a:ext cx="2805042" cy="2133600"/>
          </a:xfrm>
          <a:prstGeom prst="rect">
            <a:avLst/>
          </a:prstGeom>
          <a:noFill/>
        </p:spPr>
      </p:pic>
      <p:pic>
        <p:nvPicPr>
          <p:cNvPr id="1034" name="Picture 10" descr="http://image.guardian.co.uk/sys-images/Film/Pix/pictures/2007/04/16/livesoo.jpg"/>
          <p:cNvPicPr>
            <a:picLocks noChangeAspect="1" noChangeArrowheads="1"/>
          </p:cNvPicPr>
          <p:nvPr/>
        </p:nvPicPr>
        <p:blipFill>
          <a:blip r:embed="rId6"/>
          <a:srcRect/>
          <a:stretch>
            <a:fillRect/>
          </a:stretch>
        </p:blipFill>
        <p:spPr bwMode="auto">
          <a:xfrm>
            <a:off x="4480558" y="1981200"/>
            <a:ext cx="2453642" cy="1676400"/>
          </a:xfrm>
          <a:prstGeom prst="rect">
            <a:avLst/>
          </a:prstGeom>
          <a:noFill/>
        </p:spPr>
      </p:pic>
      <p:pic>
        <p:nvPicPr>
          <p:cNvPr id="1036" name="Picture 12" descr="http://blogs.guardian.co.uk/culturevulture/archives/constantgardenerblog.jpg"/>
          <p:cNvPicPr>
            <a:picLocks noChangeAspect="1" noChangeArrowheads="1"/>
          </p:cNvPicPr>
          <p:nvPr/>
        </p:nvPicPr>
        <p:blipFill>
          <a:blip r:embed="rId7"/>
          <a:srcRect/>
          <a:stretch>
            <a:fillRect/>
          </a:stretch>
        </p:blipFill>
        <p:spPr bwMode="auto">
          <a:xfrm>
            <a:off x="457200" y="3276600"/>
            <a:ext cx="3429000" cy="1638300"/>
          </a:xfrm>
          <a:prstGeom prst="rect">
            <a:avLst/>
          </a:prstGeom>
          <a:noFill/>
        </p:spPr>
      </p:pic>
      <p:pic>
        <p:nvPicPr>
          <p:cNvPr id="10" name="Picture 5" descr="E:\School C drive\Work\Year 13\Film\Frida\Stills\cap202.bmp"/>
          <p:cNvPicPr>
            <a:picLocks noGrp="1" noChangeAspect="1" noChangeArrowheads="1"/>
          </p:cNvPicPr>
          <p:nvPr>
            <p:ph idx="1"/>
          </p:nvPr>
        </p:nvPicPr>
        <p:blipFill>
          <a:blip r:embed="rId8" cstate="print"/>
          <a:srcRect/>
          <a:stretch>
            <a:fillRect/>
          </a:stretch>
        </p:blipFill>
        <p:spPr bwMode="auto">
          <a:xfrm>
            <a:off x="3886200" y="3352800"/>
            <a:ext cx="3048000" cy="2230299"/>
          </a:xfrm>
          <a:prstGeom prst="rect">
            <a:avLst/>
          </a:prstGeom>
          <a:noFill/>
        </p:spPr>
      </p:pic>
      <p:pic>
        <p:nvPicPr>
          <p:cNvPr id="1038" name="Picture 14" descr="http://zerocrossings.org/wp-content/gallery/news/metropolis2.jpg"/>
          <p:cNvPicPr>
            <a:picLocks noChangeAspect="1" noChangeArrowheads="1"/>
          </p:cNvPicPr>
          <p:nvPr/>
        </p:nvPicPr>
        <p:blipFill>
          <a:blip r:embed="rId9" cstate="print"/>
          <a:srcRect/>
          <a:stretch>
            <a:fillRect/>
          </a:stretch>
        </p:blipFill>
        <p:spPr bwMode="auto">
          <a:xfrm>
            <a:off x="6934200" y="2057400"/>
            <a:ext cx="1752600" cy="2743200"/>
          </a:xfrm>
          <a:prstGeom prst="rect">
            <a:avLst/>
          </a:prstGeom>
          <a:noFill/>
        </p:spPr>
      </p:pic>
      <p:pic>
        <p:nvPicPr>
          <p:cNvPr id="1040" name="Picture 16" descr="http://www.stardusttrailers.com/gallery_film/The_silence_of_the_lambs(150610091930)The_Silence_of_the_Lambs_7.jpg"/>
          <p:cNvPicPr>
            <a:picLocks noChangeAspect="1" noChangeArrowheads="1"/>
          </p:cNvPicPr>
          <p:nvPr/>
        </p:nvPicPr>
        <p:blipFill>
          <a:blip r:embed="rId10"/>
          <a:srcRect/>
          <a:stretch>
            <a:fillRect/>
          </a:stretch>
        </p:blipFill>
        <p:spPr bwMode="auto">
          <a:xfrm>
            <a:off x="5715000" y="4495800"/>
            <a:ext cx="2982224" cy="2057400"/>
          </a:xfrm>
          <a:prstGeom prst="rect">
            <a:avLst/>
          </a:prstGeom>
          <a:noFill/>
        </p:spPr>
      </p:pic>
      <p:pic>
        <p:nvPicPr>
          <p:cNvPr id="1042" name="Picture 18" descr="http://images.hollywood.com/site/ledger_dark_knight.jpg"/>
          <p:cNvPicPr>
            <a:picLocks noChangeAspect="1" noChangeArrowheads="1"/>
          </p:cNvPicPr>
          <p:nvPr/>
        </p:nvPicPr>
        <p:blipFill>
          <a:blip r:embed="rId11"/>
          <a:srcRect/>
          <a:stretch>
            <a:fillRect/>
          </a:stretch>
        </p:blipFill>
        <p:spPr bwMode="auto">
          <a:xfrm>
            <a:off x="457200" y="4800600"/>
            <a:ext cx="2590800" cy="1806742"/>
          </a:xfrm>
          <a:prstGeom prst="rect">
            <a:avLst/>
          </a:prstGeom>
          <a:noFill/>
        </p:spPr>
      </p:pic>
      <p:pic>
        <p:nvPicPr>
          <p:cNvPr id="1044" name="Picture 20" descr="http://2.bp.blogspot.com/_HJrGkCIwYOg/Rti8WFQfT7I/AAAAAAAAAh0/VMDYihUk-ho/s400/The%2BQuiet%2BAmerican%2BDVD%2BMovie%2BReview.jpg"/>
          <p:cNvPicPr>
            <a:picLocks noChangeAspect="1" noChangeArrowheads="1"/>
          </p:cNvPicPr>
          <p:nvPr/>
        </p:nvPicPr>
        <p:blipFill>
          <a:blip r:embed="rId12"/>
          <a:srcRect/>
          <a:stretch>
            <a:fillRect/>
          </a:stretch>
        </p:blipFill>
        <p:spPr bwMode="auto">
          <a:xfrm>
            <a:off x="3657600" y="5181600"/>
            <a:ext cx="2133600" cy="1433176"/>
          </a:xfrm>
          <a:prstGeom prst="rect">
            <a:avLst/>
          </a:prstGeom>
          <a:noFill/>
        </p:spPr>
      </p:pic>
      <p:pic>
        <p:nvPicPr>
          <p:cNvPr id="1046" name="Picture 22" descr="http://newcityfilm.com/wp-content/uploads/2010/07/Amenabar-agora+669.jpg"/>
          <p:cNvPicPr>
            <a:picLocks noChangeAspect="1" noChangeArrowheads="1"/>
          </p:cNvPicPr>
          <p:nvPr/>
        </p:nvPicPr>
        <p:blipFill>
          <a:blip r:embed="rId13"/>
          <a:srcRect/>
          <a:stretch>
            <a:fillRect/>
          </a:stretch>
        </p:blipFill>
        <p:spPr bwMode="auto">
          <a:xfrm>
            <a:off x="2743200" y="4800600"/>
            <a:ext cx="1143000" cy="1828800"/>
          </a:xfrm>
          <a:prstGeom prst="rect">
            <a:avLst/>
          </a:prstGeom>
          <a:noFill/>
        </p:spPr>
      </p:pic>
      <p:pic>
        <p:nvPicPr>
          <p:cNvPr id="1048" name="Picture 24" descr="http://www.cbc.ca/gfx/images/arts/photos/2009/07/14/creation-bettany-paul-cp-tiff.jpg"/>
          <p:cNvPicPr>
            <a:picLocks noChangeAspect="1" noChangeArrowheads="1"/>
          </p:cNvPicPr>
          <p:nvPr/>
        </p:nvPicPr>
        <p:blipFill>
          <a:blip r:embed="rId14"/>
          <a:srcRect/>
          <a:stretch>
            <a:fillRect/>
          </a:stretch>
        </p:blipFill>
        <p:spPr bwMode="auto">
          <a:xfrm>
            <a:off x="2819400" y="1981200"/>
            <a:ext cx="2438400" cy="1371600"/>
          </a:xfrm>
          <a:prstGeom prst="rect">
            <a:avLst/>
          </a:prstGeom>
          <a:noFill/>
        </p:spPr>
      </p:pic>
      <p:pic>
        <p:nvPicPr>
          <p:cNvPr id="17410" name="Picture 2" descr="http://static.tvtropes.org/pmwiki/pub/images/dogville4_4432.jpg"/>
          <p:cNvPicPr>
            <a:picLocks noChangeAspect="1" noChangeArrowheads="1"/>
          </p:cNvPicPr>
          <p:nvPr/>
        </p:nvPicPr>
        <p:blipFill>
          <a:blip r:embed="rId15"/>
          <a:srcRect/>
          <a:stretch>
            <a:fillRect/>
          </a:stretch>
        </p:blipFill>
        <p:spPr bwMode="auto">
          <a:xfrm>
            <a:off x="457200" y="1981200"/>
            <a:ext cx="2362200" cy="13716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Key ideas</a:t>
            </a:r>
            <a:endParaRPr lang="en-NZ" dirty="0"/>
          </a:p>
        </p:txBody>
      </p:sp>
      <p:sp>
        <p:nvSpPr>
          <p:cNvPr id="3" name="Content Placeholder 2"/>
          <p:cNvSpPr>
            <a:spLocks noGrp="1"/>
          </p:cNvSpPr>
          <p:nvPr>
            <p:ph idx="1"/>
          </p:nvPr>
        </p:nvSpPr>
        <p:spPr/>
        <p:txBody>
          <a:bodyPr>
            <a:normAutofit fontScale="70000" lnSpcReduction="20000"/>
          </a:bodyPr>
          <a:lstStyle/>
          <a:p>
            <a:r>
              <a:rPr lang="en-NZ" dirty="0" smtClean="0"/>
              <a:t>Go beyond one word ideas and look for films where there are multiple layers:</a:t>
            </a:r>
          </a:p>
          <a:p>
            <a:endParaRPr lang="en-NZ" dirty="0" smtClean="0"/>
          </a:p>
          <a:p>
            <a:r>
              <a:rPr lang="en-NZ" b="1" dirty="0" smtClean="0"/>
              <a:t>Pan’s Labyrinth </a:t>
            </a:r>
            <a:r>
              <a:rPr lang="en-NZ" dirty="0" smtClean="0"/>
              <a:t>– the mirror between real life and fantasy, the influence of art on del Toro’s vision.</a:t>
            </a:r>
          </a:p>
          <a:p>
            <a:r>
              <a:rPr lang="en-NZ" b="1" dirty="0" smtClean="0"/>
              <a:t>Lives of Others </a:t>
            </a:r>
            <a:r>
              <a:rPr lang="en-NZ" dirty="0" smtClean="0"/>
              <a:t>– the power of art to bring about change, the suppression of the individual through a totalitarian state.</a:t>
            </a:r>
          </a:p>
          <a:p>
            <a:r>
              <a:rPr lang="en-NZ" b="1" dirty="0" err="1" smtClean="0"/>
              <a:t>Frida</a:t>
            </a:r>
            <a:r>
              <a:rPr lang="en-NZ" b="1" dirty="0" smtClean="0"/>
              <a:t> </a:t>
            </a:r>
            <a:r>
              <a:rPr lang="en-NZ" dirty="0" smtClean="0"/>
              <a:t>– the relationship between pain and art; the transformative power of love, Kahlo as artist and </a:t>
            </a:r>
            <a:r>
              <a:rPr lang="en-NZ" dirty="0" err="1" smtClean="0"/>
              <a:t>Taymor</a:t>
            </a:r>
            <a:r>
              <a:rPr lang="en-NZ" dirty="0" smtClean="0"/>
              <a:t> as artist.</a:t>
            </a:r>
          </a:p>
          <a:p>
            <a:endParaRPr lang="en-NZ" dirty="0" smtClean="0"/>
          </a:p>
          <a:p>
            <a:r>
              <a:rPr lang="en-NZ" dirty="0" smtClean="0"/>
              <a:t>How to? Use of concept circles to think of relationships, modelling, feedback on essays.</a:t>
            </a:r>
          </a:p>
          <a:p>
            <a:endParaRPr lang="en-NZ"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Film guides</a:t>
            </a:r>
            <a:endParaRPr lang="en-NZ" dirty="0"/>
          </a:p>
        </p:txBody>
      </p:sp>
      <p:sp>
        <p:nvSpPr>
          <p:cNvPr id="3" name="Content Placeholder 2"/>
          <p:cNvSpPr>
            <a:spLocks noGrp="1"/>
          </p:cNvSpPr>
          <p:nvPr>
            <p:ph idx="1"/>
          </p:nvPr>
        </p:nvSpPr>
        <p:spPr/>
        <p:txBody>
          <a:bodyPr>
            <a:normAutofit fontScale="55000" lnSpcReduction="20000"/>
          </a:bodyPr>
          <a:lstStyle/>
          <a:p>
            <a:r>
              <a:rPr lang="en-NZ" sz="4200" dirty="0" smtClean="0"/>
              <a:t>Not a quick fix</a:t>
            </a:r>
          </a:p>
          <a:p>
            <a:endParaRPr lang="en-NZ" sz="4200" dirty="0" smtClean="0"/>
          </a:p>
          <a:p>
            <a:r>
              <a:rPr lang="en-NZ" sz="4200" dirty="0" smtClean="0"/>
              <a:t>How do you go beyond the film guide?</a:t>
            </a:r>
          </a:p>
          <a:p>
            <a:endParaRPr lang="en-NZ" sz="4200" dirty="0" smtClean="0"/>
          </a:p>
          <a:p>
            <a:r>
              <a:rPr lang="en-NZ" sz="4200" dirty="0" smtClean="0"/>
              <a:t>How do you move students to higher level thinking?</a:t>
            </a:r>
          </a:p>
          <a:p>
            <a:endParaRPr lang="en-NZ" dirty="0" smtClean="0"/>
          </a:p>
          <a:p>
            <a:r>
              <a:rPr lang="en-NZ" dirty="0" smtClean="0"/>
              <a:t>“…response after response contained the exact same phrases/clauses, same sentences, same paragraphs – verbatim and ad nauseum. Candidates are being disadvantaged because they cannot offer comments which display (any) different or original thought, analysis, evaluation, conclusions, judgments, personal response, critical response etc, as required by the standard. Candidates were caught in the trap of dumping, desperately trying to tag on a limited number of specific quotes, techniques, scenes etc which far too often did not relate, or very tenuously related, to the topic chosen. Candidates need direction to take the time to explore new texts, or to look in different ways at familiar, worthwhile texts.” Marker’s report 2008.</a:t>
            </a:r>
          </a:p>
          <a:p>
            <a:endParaRPr lang="en-NZ"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The vocabulary of film</a:t>
            </a:r>
            <a:endParaRPr lang="en-NZ" dirty="0"/>
          </a:p>
        </p:txBody>
      </p:sp>
      <p:sp>
        <p:nvSpPr>
          <p:cNvPr id="3" name="Content Placeholder 2"/>
          <p:cNvSpPr>
            <a:spLocks noGrp="1"/>
          </p:cNvSpPr>
          <p:nvPr>
            <p:ph idx="1"/>
          </p:nvPr>
        </p:nvSpPr>
        <p:spPr/>
        <p:txBody>
          <a:bodyPr>
            <a:normAutofit fontScale="85000" lnSpcReduction="20000"/>
          </a:bodyPr>
          <a:lstStyle/>
          <a:p>
            <a:r>
              <a:rPr lang="en-NZ" dirty="0" smtClean="0"/>
              <a:t>To achieve success at film, students must use film terms in their essays.  This shows an understanding of the genre of film, rather than novel, poetry etc.</a:t>
            </a:r>
          </a:p>
          <a:p>
            <a:endParaRPr lang="en-NZ" dirty="0" smtClean="0"/>
          </a:p>
          <a:p>
            <a:r>
              <a:rPr lang="en-NZ" dirty="0" smtClean="0"/>
              <a:t>“Far too many candidates failed to allude to any filmic techniques/conventions or have any understanding and/or appreciation of the genre of film.” Marker’s report 2008.</a:t>
            </a:r>
          </a:p>
          <a:p>
            <a:endParaRPr lang="en-NZ" dirty="0" smtClean="0"/>
          </a:p>
          <a:p>
            <a:r>
              <a:rPr lang="en-NZ" dirty="0" smtClean="0"/>
              <a:t>How to? Through close reading analysis, feedback on writing, constantly saying you will get N if you do not use film techniques!</a:t>
            </a:r>
            <a:endParaRPr lang="en-NZ"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More sophisticated vocabulary</a:t>
            </a:r>
            <a:endParaRPr lang="en-NZ" dirty="0"/>
          </a:p>
        </p:txBody>
      </p:sp>
      <p:sp>
        <p:nvSpPr>
          <p:cNvPr id="3" name="Content Placeholder 2"/>
          <p:cNvSpPr>
            <a:spLocks noGrp="1"/>
          </p:cNvSpPr>
          <p:nvPr>
            <p:ph idx="1"/>
          </p:nvPr>
        </p:nvSpPr>
        <p:spPr/>
        <p:txBody>
          <a:bodyPr>
            <a:normAutofit fontScale="92500" lnSpcReduction="20000"/>
          </a:bodyPr>
          <a:lstStyle/>
          <a:p>
            <a:r>
              <a:rPr lang="en-NZ" dirty="0" smtClean="0"/>
              <a:t>Teach students how to use the words as well as the words:</a:t>
            </a:r>
          </a:p>
          <a:p>
            <a:endParaRPr lang="en-NZ" dirty="0" smtClean="0"/>
          </a:p>
          <a:p>
            <a:r>
              <a:rPr lang="en-NZ" dirty="0" err="1" smtClean="0"/>
              <a:t>Bildungsroman</a:t>
            </a:r>
            <a:r>
              <a:rPr lang="en-NZ" dirty="0" smtClean="0"/>
              <a:t>, </a:t>
            </a:r>
            <a:r>
              <a:rPr lang="en-NZ" dirty="0" err="1" smtClean="0"/>
              <a:t>kunstlerfilme</a:t>
            </a:r>
            <a:r>
              <a:rPr lang="en-NZ" dirty="0" smtClean="0"/>
              <a:t>, self reflexive, auteur, visual palimpsest, gaze, zeitgeist, tableaux vivant…</a:t>
            </a:r>
          </a:p>
          <a:p>
            <a:endParaRPr lang="en-NZ" dirty="0" smtClean="0"/>
          </a:p>
          <a:p>
            <a:r>
              <a:rPr lang="en-NZ" dirty="0" smtClean="0"/>
              <a:t>How to? Model words in a sentence, model a body paragraph or introduction using words, quiz, fastest person to use the word in a sentence competition, repetition, disappearing definitions.</a:t>
            </a:r>
          </a:p>
          <a:p>
            <a:endParaRPr lang="en-NZ" dirty="0" smtClean="0"/>
          </a:p>
          <a:p>
            <a:endParaRPr lang="en-NZ"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Combining film techniques in their analysis</a:t>
            </a:r>
            <a:endParaRPr lang="en-NZ" dirty="0"/>
          </a:p>
        </p:txBody>
      </p:sp>
      <p:sp>
        <p:nvSpPr>
          <p:cNvPr id="3" name="Content Placeholder 2"/>
          <p:cNvSpPr>
            <a:spLocks noGrp="1"/>
          </p:cNvSpPr>
          <p:nvPr>
            <p:ph idx="1"/>
          </p:nvPr>
        </p:nvSpPr>
        <p:spPr>
          <a:xfrm>
            <a:off x="457200" y="1600200"/>
            <a:ext cx="8229600" cy="4724400"/>
          </a:xfrm>
        </p:spPr>
        <p:txBody>
          <a:bodyPr>
            <a:normAutofit fontScale="40000" lnSpcReduction="20000"/>
          </a:bodyPr>
          <a:lstStyle/>
          <a:p>
            <a:r>
              <a:rPr lang="en-NZ" dirty="0" smtClean="0"/>
              <a:t>How do film techniques work together to create the director’s vision?  </a:t>
            </a:r>
          </a:p>
          <a:p>
            <a:endParaRPr lang="en-NZ" dirty="0" smtClean="0"/>
          </a:p>
          <a:p>
            <a:pPr lvl="0"/>
            <a:r>
              <a:rPr lang="en-NZ" sz="4000" dirty="0" err="1" smtClean="0"/>
              <a:t>Taymor</a:t>
            </a:r>
            <a:r>
              <a:rPr lang="en-NZ" sz="4000" dirty="0" smtClean="0"/>
              <a:t> uses </a:t>
            </a:r>
            <a:r>
              <a:rPr lang="en-NZ" sz="4000" dirty="0" err="1" smtClean="0"/>
              <a:t>Frida’s</a:t>
            </a:r>
            <a:r>
              <a:rPr lang="en-NZ" sz="4000" dirty="0" smtClean="0"/>
              <a:t> painting, “</a:t>
            </a:r>
            <a:r>
              <a:rPr lang="en-NZ" sz="4000" dirty="0" smtClean="0">
                <a:hlinkClick r:id="rId2" action="ppaction://hlinkfile"/>
              </a:rPr>
              <a:t>Self Portrait With Cropped Hair</a:t>
            </a:r>
            <a:r>
              <a:rPr lang="en-NZ" sz="4000" dirty="0" smtClean="0"/>
              <a:t>” to convey </a:t>
            </a:r>
            <a:r>
              <a:rPr lang="en-NZ" sz="4000" dirty="0" err="1" smtClean="0"/>
              <a:t>Frida’s</a:t>
            </a:r>
            <a:r>
              <a:rPr lang="en-NZ" sz="4000" dirty="0" smtClean="0"/>
              <a:t> inner feelings about Diego’s disloyalty. The cantilevered long shot of </a:t>
            </a:r>
            <a:r>
              <a:rPr lang="en-NZ" sz="4000" dirty="0" err="1" smtClean="0"/>
              <a:t>Frida</a:t>
            </a:r>
            <a:r>
              <a:rPr lang="en-NZ" sz="4000" dirty="0" smtClean="0"/>
              <a:t> drinking whilst sitting on a wooden chair conveys </a:t>
            </a:r>
            <a:r>
              <a:rPr lang="en-NZ" sz="4000" dirty="0" err="1" smtClean="0"/>
              <a:t>Frida’s</a:t>
            </a:r>
            <a:r>
              <a:rPr lang="en-NZ" sz="4000" dirty="0" smtClean="0"/>
              <a:t> emotional, dislocated state. The tilt of the camera distorts the viewer’s image, positioning the viewer to feel </a:t>
            </a:r>
            <a:r>
              <a:rPr lang="en-NZ" sz="4000" dirty="0" err="1" smtClean="0"/>
              <a:t>Frida’s</a:t>
            </a:r>
            <a:r>
              <a:rPr lang="en-NZ" sz="4000" dirty="0" smtClean="0"/>
              <a:t> pain. </a:t>
            </a:r>
            <a:r>
              <a:rPr lang="en-NZ" sz="4000" b="1" dirty="0" smtClean="0"/>
              <a:t>This is combined with</a:t>
            </a:r>
            <a:r>
              <a:rPr lang="en-NZ" sz="4000" dirty="0" smtClean="0"/>
              <a:t> powerful lyrical Mexican music with a lone female voice singing “La </a:t>
            </a:r>
            <a:r>
              <a:rPr lang="en-NZ" sz="4000" dirty="0" err="1" smtClean="0"/>
              <a:t>Paloma</a:t>
            </a:r>
            <a:r>
              <a:rPr lang="en-NZ" sz="4000" dirty="0" smtClean="0"/>
              <a:t> </a:t>
            </a:r>
            <a:r>
              <a:rPr lang="en-NZ" sz="4000" dirty="0" err="1" smtClean="0"/>
              <a:t>Negra</a:t>
            </a:r>
            <a:r>
              <a:rPr lang="en-NZ" sz="4000" dirty="0" smtClean="0"/>
              <a:t>” (The Black Dove) to guitar music , highlighting her desperation. During the performance of the song, sound effects of </a:t>
            </a:r>
            <a:r>
              <a:rPr lang="en-NZ" sz="4000" dirty="0" err="1" smtClean="0"/>
              <a:t>Frida</a:t>
            </a:r>
            <a:r>
              <a:rPr lang="en-NZ" sz="4000" dirty="0" smtClean="0"/>
              <a:t> viciously cutting her hair, punctuate the scene. This shows her violating her beauty in order to punish Diego who loved her long hair and punishing herself in anger and sorrow. The muted blues show her emotional distress at this point as blue is a cold unemotional colour, in direct contrast to the passionate reds </a:t>
            </a:r>
            <a:r>
              <a:rPr lang="en-NZ" sz="4000" dirty="0" err="1" smtClean="0"/>
              <a:t>Frida</a:t>
            </a:r>
            <a:r>
              <a:rPr lang="en-NZ" sz="4000" dirty="0" smtClean="0"/>
              <a:t> is seen wearing earlier in the film. </a:t>
            </a:r>
            <a:r>
              <a:rPr lang="en-NZ" sz="4000" b="1" dirty="0" smtClean="0"/>
              <a:t>In addition</a:t>
            </a:r>
            <a:r>
              <a:rPr lang="en-NZ" sz="4000" dirty="0" smtClean="0"/>
              <a:t>, costume has been used to show </a:t>
            </a:r>
            <a:r>
              <a:rPr lang="en-NZ" sz="4000" dirty="0" err="1" smtClean="0"/>
              <a:t>Frida</a:t>
            </a:r>
            <a:r>
              <a:rPr lang="en-NZ" sz="4000" dirty="0" smtClean="0"/>
              <a:t> rejecting the traditional Mexican costume of bright, bold colours and donning a male trouser suit which negates her sexuality. </a:t>
            </a:r>
            <a:r>
              <a:rPr lang="en-NZ" sz="4000" b="1" dirty="0" smtClean="0"/>
              <a:t>Through all these techniques</a:t>
            </a:r>
            <a:r>
              <a:rPr lang="en-NZ" sz="4000" dirty="0" smtClean="0"/>
              <a:t>, the viewer feels the sadness and heartache, </a:t>
            </a:r>
            <a:r>
              <a:rPr lang="en-NZ" sz="4000" dirty="0" err="1" smtClean="0"/>
              <a:t>Frida</a:t>
            </a:r>
            <a:r>
              <a:rPr lang="en-NZ" sz="4000" dirty="0" smtClean="0"/>
              <a:t> feels. The actual painting is brought to life as </a:t>
            </a:r>
            <a:r>
              <a:rPr lang="en-NZ" sz="4000" dirty="0" err="1" smtClean="0"/>
              <a:t>Frida</a:t>
            </a:r>
            <a:r>
              <a:rPr lang="en-NZ" sz="4000" dirty="0" smtClean="0"/>
              <a:t> is shown with her head tilted and looking directly at the camera, then slumping in her seat. This use of tableaux vivant is quite theatrical and is evidence of </a:t>
            </a:r>
            <a:r>
              <a:rPr lang="en-NZ" sz="4000" dirty="0" err="1" smtClean="0"/>
              <a:t>Taymor’s</a:t>
            </a:r>
            <a:r>
              <a:rPr lang="en-NZ" sz="4000" dirty="0" smtClean="0"/>
              <a:t> aesthetic. As an auteur, she is rendering Kahlo’s artwork to the viewer in her own artistic vision. Although in reality the painting was created years after Diego’s affair with her sister, </a:t>
            </a:r>
            <a:r>
              <a:rPr lang="en-NZ" sz="4000" dirty="0" err="1" smtClean="0"/>
              <a:t>Taymor</a:t>
            </a:r>
            <a:r>
              <a:rPr lang="en-NZ" sz="4000" dirty="0" smtClean="0"/>
              <a:t> uses it in a subjective way to mark </a:t>
            </a:r>
            <a:r>
              <a:rPr lang="en-NZ" sz="4000" dirty="0" err="1" smtClean="0"/>
              <a:t>Frida’s</a:t>
            </a:r>
            <a:r>
              <a:rPr lang="en-NZ" sz="4000" dirty="0" smtClean="0"/>
              <a:t> emotional turmoil. </a:t>
            </a:r>
          </a:p>
          <a:p>
            <a:endParaRPr lang="en-NZ" sz="4000" dirty="0" smtClean="0"/>
          </a:p>
          <a:p>
            <a:r>
              <a:rPr lang="en-NZ" sz="4000" dirty="0" smtClean="0"/>
              <a:t>How to? Close reading, feedback on writing, discussion.</a:t>
            </a:r>
            <a:endParaRPr lang="en-NZ" sz="40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Personal response</a:t>
            </a:r>
            <a:endParaRPr lang="en-NZ" dirty="0"/>
          </a:p>
        </p:txBody>
      </p:sp>
      <p:sp>
        <p:nvSpPr>
          <p:cNvPr id="3" name="Content Placeholder 2"/>
          <p:cNvSpPr>
            <a:spLocks noGrp="1"/>
          </p:cNvSpPr>
          <p:nvPr>
            <p:ph idx="1"/>
          </p:nvPr>
        </p:nvSpPr>
        <p:spPr/>
        <p:txBody>
          <a:bodyPr>
            <a:normAutofit fontScale="85000" lnSpcReduction="20000"/>
          </a:bodyPr>
          <a:lstStyle/>
          <a:p>
            <a:r>
              <a:rPr lang="en-NZ" dirty="0" smtClean="0"/>
              <a:t>Capture at start of unit after first showing.</a:t>
            </a:r>
          </a:p>
          <a:p>
            <a:endParaRPr lang="en-NZ" dirty="0" smtClean="0"/>
          </a:p>
          <a:p>
            <a:r>
              <a:rPr lang="en-NZ" dirty="0" smtClean="0"/>
              <a:t>Reiterate in close reading activities.</a:t>
            </a:r>
          </a:p>
          <a:p>
            <a:endParaRPr lang="en-NZ" dirty="0" smtClean="0"/>
          </a:p>
          <a:p>
            <a:r>
              <a:rPr lang="en-NZ" dirty="0" smtClean="0"/>
              <a:t>Stress in feedback to body paragraph writing.</a:t>
            </a:r>
          </a:p>
          <a:p>
            <a:endParaRPr lang="en-NZ" dirty="0" smtClean="0"/>
          </a:p>
          <a:p>
            <a:r>
              <a:rPr lang="en-NZ" dirty="0" smtClean="0"/>
              <a:t>Can be through “I” statements or through adjectives used: “powerful”, “dynamic”, “interesting”, “thought provoking”….</a:t>
            </a:r>
          </a:p>
          <a:p>
            <a:endParaRPr lang="en-NZ" dirty="0" smtClean="0"/>
          </a:p>
          <a:p>
            <a:pPr algn="ctr"/>
            <a:r>
              <a:rPr lang="en-NZ" dirty="0" smtClean="0"/>
              <a:t>Must take a stance on the question.</a:t>
            </a:r>
            <a:endParaRPr lang="en-NZ"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FilmClip">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363</TotalTime>
  <Words>2463</Words>
  <Application>Microsoft Office PowerPoint</Application>
  <PresentationFormat>On-screen Show (4:3)</PresentationFormat>
  <Paragraphs>155</Paragraphs>
  <Slides>19</Slides>
  <Notes>3</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FilmClip</vt:lpstr>
      <vt:lpstr>Slide 1</vt:lpstr>
      <vt:lpstr>Choosing a film</vt:lpstr>
      <vt:lpstr>Slide 3</vt:lpstr>
      <vt:lpstr>Key ideas</vt:lpstr>
      <vt:lpstr>Film guides</vt:lpstr>
      <vt:lpstr>The vocabulary of film</vt:lpstr>
      <vt:lpstr>More sophisticated vocabulary</vt:lpstr>
      <vt:lpstr>Combining film techniques in their analysis</vt:lpstr>
      <vt:lpstr>Personal response</vt:lpstr>
      <vt:lpstr>Socratic seminars</vt:lpstr>
      <vt:lpstr>Close reading</vt:lpstr>
      <vt:lpstr>Forming judgements and conclusions</vt:lpstr>
      <vt:lpstr>Auteur theory: an over view</vt:lpstr>
      <vt:lpstr>Auteur theory: the critics</vt:lpstr>
      <vt:lpstr>Recognised style</vt:lpstr>
      <vt:lpstr>Film Theory – developing higher level thinking</vt:lpstr>
      <vt:lpstr>How to write a successful essay</vt:lpstr>
      <vt:lpstr>Exemplars</vt:lpstr>
      <vt:lpstr>Slide 19</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cp:lastModifiedBy>hamera</cp:lastModifiedBy>
  <cp:revision>54</cp:revision>
  <dcterms:created xsi:type="dcterms:W3CDTF">2007-03-02T19:42:41Z</dcterms:created>
  <dcterms:modified xsi:type="dcterms:W3CDTF">2011-04-18T08:29:02Z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TC300004051033</vt:lpwstr>
  </property>
</Properties>
</file>